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58" r:id="rId3"/>
    <p:sldId id="259" r:id="rId4"/>
    <p:sldId id="260" r:id="rId5"/>
    <p:sldId id="261" r:id="rId6"/>
    <p:sldId id="262" r:id="rId7"/>
    <p:sldId id="263" r:id="rId8"/>
    <p:sldId id="264" r:id="rId9"/>
    <p:sldId id="265" r:id="rId10"/>
    <p:sldId id="290" r:id="rId11"/>
    <p:sldId id="266" r:id="rId12"/>
    <p:sldId id="269" r:id="rId13"/>
    <p:sldId id="268" r:id="rId14"/>
    <p:sldId id="291" r:id="rId15"/>
    <p:sldId id="288" r:id="rId16"/>
    <p:sldId id="293"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71A4-88DC-685C-B239-416B3376A8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E3C6DA-A359-F4F7-33DF-247E8CF5DE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566F13-1CCE-2236-816B-C96837C5D53D}"/>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5" name="Footer Placeholder 4">
            <a:extLst>
              <a:ext uri="{FF2B5EF4-FFF2-40B4-BE49-F238E27FC236}">
                <a16:creationId xmlns:a16="http://schemas.microsoft.com/office/drawing/2014/main" id="{878EC184-49B2-55FB-B9B5-B59EA76C11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87B285-DDDA-3E5E-4691-C886080756E2}"/>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39576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BC0F-8207-5221-8D48-FD82F1FA362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28E263-B171-6049-FA4E-928984AD89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C3370D-C25A-31F4-9F2B-6CA6CF43ABF0}"/>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5" name="Footer Placeholder 4">
            <a:extLst>
              <a:ext uri="{FF2B5EF4-FFF2-40B4-BE49-F238E27FC236}">
                <a16:creationId xmlns:a16="http://schemas.microsoft.com/office/drawing/2014/main" id="{247F0096-D48D-1A9A-F011-90A2715F19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29C2F1-D042-2E83-336B-673035D13C81}"/>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98636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07C14D-9C5F-1A7D-32FF-69A58CB173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E42310-749D-F13E-4CA2-BCF818996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1B0E55-FEC5-7589-29E9-D3F4054F33D0}"/>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5" name="Footer Placeholder 4">
            <a:extLst>
              <a:ext uri="{FF2B5EF4-FFF2-40B4-BE49-F238E27FC236}">
                <a16:creationId xmlns:a16="http://schemas.microsoft.com/office/drawing/2014/main" id="{90AC045C-AED0-5301-9E61-7AD2AA2A06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C3F2A8-7604-092B-81DF-46409D318626}"/>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2815301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3E56-64FA-1238-DAA9-B94C51AE92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F4D5EA-F4FA-7C86-4731-F74C5BF1F4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6957B7-A899-1E58-C559-DED78F462394}"/>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5" name="Footer Placeholder 4">
            <a:extLst>
              <a:ext uri="{FF2B5EF4-FFF2-40B4-BE49-F238E27FC236}">
                <a16:creationId xmlns:a16="http://schemas.microsoft.com/office/drawing/2014/main" id="{041C90FF-1C19-6257-F42A-89DD250B61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348888-30C9-749D-D662-6347E46942DC}"/>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3564470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2C0B-D07A-79C1-C845-EA53087231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D84BB77-98C6-BD54-8A4F-500E88C40E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DA9539-F5F0-C564-B36E-5F381B72A71C}"/>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5" name="Footer Placeholder 4">
            <a:extLst>
              <a:ext uri="{FF2B5EF4-FFF2-40B4-BE49-F238E27FC236}">
                <a16:creationId xmlns:a16="http://schemas.microsoft.com/office/drawing/2014/main" id="{B199F5FE-0A55-6933-03F1-FEB6BC3FB5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BC02ED-0115-AF2E-D210-91D64C56DCF9}"/>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3835892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6C86-B35A-A17B-B66B-9DF0D972C0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BFA632-C750-4FA8-092D-ED50FF4984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3C7ACA-24F0-DA8D-706A-ECB804F2D2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F25ADC-31CC-D4D3-9AB2-078A7FB6267B}"/>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6" name="Footer Placeholder 5">
            <a:extLst>
              <a:ext uri="{FF2B5EF4-FFF2-40B4-BE49-F238E27FC236}">
                <a16:creationId xmlns:a16="http://schemas.microsoft.com/office/drawing/2014/main" id="{768BAE0C-D565-910A-3C25-BEF7C54E48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5CC050-E4F2-AAD6-1A27-987DC72EE0FF}"/>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211215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6452A-8E8C-D3FE-8D02-579D19375F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B7A6E7-08D4-58FC-D511-B8A43404E6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01DE8E-D934-669C-BE45-6CF0704CE7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7977523-1F1F-A2E1-9415-D430641FF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57F69-90AC-6772-EDE9-AFD75F5F26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B2E1A38-908B-E5D8-61CA-6FB9FCD1FBF6}"/>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8" name="Footer Placeholder 7">
            <a:extLst>
              <a:ext uri="{FF2B5EF4-FFF2-40B4-BE49-F238E27FC236}">
                <a16:creationId xmlns:a16="http://schemas.microsoft.com/office/drawing/2014/main" id="{5255D7F8-2FE8-222A-BFD3-E239294FB07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713F7B-3C9D-A0FE-AB3D-6EDCBBB569F7}"/>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2069679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F081-C3C2-7B54-90E3-D32E5F2368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711274-49D9-BEC2-A905-B8D93C54D2C7}"/>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4" name="Footer Placeholder 3">
            <a:extLst>
              <a:ext uri="{FF2B5EF4-FFF2-40B4-BE49-F238E27FC236}">
                <a16:creationId xmlns:a16="http://schemas.microsoft.com/office/drawing/2014/main" id="{64C797F1-BA0B-24F6-E935-354EEC2ED8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8508363-28A5-33F3-B4CD-64215D1DB365}"/>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2370760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4A6698-9CCD-B8D4-BB51-4FAAF72DD0B0}"/>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3" name="Footer Placeholder 2">
            <a:extLst>
              <a:ext uri="{FF2B5EF4-FFF2-40B4-BE49-F238E27FC236}">
                <a16:creationId xmlns:a16="http://schemas.microsoft.com/office/drawing/2014/main" id="{E8D4A680-F376-2AE5-2FBD-753754CC030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4DB9822-2FC5-F021-022A-3EDDA2C6FA9D}"/>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3299231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79C5-A178-3252-9E67-4A8BEC0392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B2DEC6-E137-DB0E-67EC-08F374305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97BE9F-FC58-EA7A-1E3A-DECAD54DC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6C4A2-F05D-1F44-32CB-2B7F38365FB3}"/>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6" name="Footer Placeholder 5">
            <a:extLst>
              <a:ext uri="{FF2B5EF4-FFF2-40B4-BE49-F238E27FC236}">
                <a16:creationId xmlns:a16="http://schemas.microsoft.com/office/drawing/2014/main" id="{5801E982-59FC-6581-BF5C-2A4B63AAC8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88EBA2-C914-33A8-C736-72EB2CB13ED8}"/>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115833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F621-13B5-BB03-40DD-2BAFDEF339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2892E7-4698-BABD-C71E-0EDB4DBAC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4D5E752-A161-8BDF-D76B-F5262ABF1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E4DEB5-06EE-5A59-2C1F-17606929613E}"/>
              </a:ext>
            </a:extLst>
          </p:cNvPr>
          <p:cNvSpPr>
            <a:spLocks noGrp="1"/>
          </p:cNvSpPr>
          <p:nvPr>
            <p:ph type="dt" sz="half" idx="10"/>
          </p:nvPr>
        </p:nvSpPr>
        <p:spPr/>
        <p:txBody>
          <a:bodyPr/>
          <a:lstStyle/>
          <a:p>
            <a:fld id="{73AB71B0-9A74-48F4-BE5E-54D4A8CD79F3}" type="datetimeFigureOut">
              <a:rPr lang="en-IN" smtClean="0"/>
              <a:t>08-06-2022</a:t>
            </a:fld>
            <a:endParaRPr lang="en-IN"/>
          </a:p>
        </p:txBody>
      </p:sp>
      <p:sp>
        <p:nvSpPr>
          <p:cNvPr id="6" name="Footer Placeholder 5">
            <a:extLst>
              <a:ext uri="{FF2B5EF4-FFF2-40B4-BE49-F238E27FC236}">
                <a16:creationId xmlns:a16="http://schemas.microsoft.com/office/drawing/2014/main" id="{B4D6F42B-FFE1-5C47-14EE-4CF047330A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36E5F3-BA76-EF34-2D35-DCEA027BE3AE}"/>
              </a:ext>
            </a:extLst>
          </p:cNvPr>
          <p:cNvSpPr>
            <a:spLocks noGrp="1"/>
          </p:cNvSpPr>
          <p:nvPr>
            <p:ph type="sldNum" sz="quarter" idx="12"/>
          </p:nvPr>
        </p:nvSpPr>
        <p:spPr/>
        <p:txBody>
          <a:bodyPr/>
          <a:lstStyle/>
          <a:p>
            <a:fld id="{C44441BC-4C7C-414A-A6E9-0C8B8294AD4E}" type="slidenum">
              <a:rPr lang="en-IN" smtClean="0"/>
              <a:t>‹#›</a:t>
            </a:fld>
            <a:endParaRPr lang="en-IN"/>
          </a:p>
        </p:txBody>
      </p:sp>
    </p:spTree>
    <p:extLst>
      <p:ext uri="{BB962C8B-B14F-4D97-AF65-F5344CB8AC3E}">
        <p14:creationId xmlns:p14="http://schemas.microsoft.com/office/powerpoint/2010/main" val="1621161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109073-4CE3-53A5-D2AF-7B0CF6C1D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45406A-A0C2-82E0-85EC-FCED13B9B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45D2D1-4F0E-70B0-3550-1AD96BEFC3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B71B0-9A74-48F4-BE5E-54D4A8CD79F3}" type="datetimeFigureOut">
              <a:rPr lang="en-IN" smtClean="0"/>
              <a:t>08-06-2022</a:t>
            </a:fld>
            <a:endParaRPr lang="en-IN"/>
          </a:p>
        </p:txBody>
      </p:sp>
      <p:sp>
        <p:nvSpPr>
          <p:cNvPr id="5" name="Footer Placeholder 4">
            <a:extLst>
              <a:ext uri="{FF2B5EF4-FFF2-40B4-BE49-F238E27FC236}">
                <a16:creationId xmlns:a16="http://schemas.microsoft.com/office/drawing/2014/main" id="{4113E843-3B52-CB66-1681-F37031522D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A3973C-69C4-9C0B-1C2C-F128ED872D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441BC-4C7C-414A-A6E9-0C8B8294AD4E}" type="slidenum">
              <a:rPr lang="en-IN" smtClean="0"/>
              <a:t>‹#›</a:t>
            </a:fld>
            <a:endParaRPr lang="en-IN"/>
          </a:p>
        </p:txBody>
      </p:sp>
    </p:spTree>
    <p:extLst>
      <p:ext uri="{BB962C8B-B14F-4D97-AF65-F5344CB8AC3E}">
        <p14:creationId xmlns:p14="http://schemas.microsoft.com/office/powerpoint/2010/main" val="2291819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DAA7-552C-F24B-7A4E-C61F7D0DCEB2}"/>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         TOURISM MANAGEMENT</a:t>
            </a:r>
            <a:br>
              <a:rPr lang="en-US" sz="44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                         SYSTEM</a:t>
            </a:r>
            <a:endParaRPr lang="en-IN" dirty="0"/>
          </a:p>
        </p:txBody>
      </p:sp>
      <p:sp>
        <p:nvSpPr>
          <p:cNvPr id="3" name="Content Placeholder 2">
            <a:extLst>
              <a:ext uri="{FF2B5EF4-FFF2-40B4-BE49-F238E27FC236}">
                <a16:creationId xmlns:a16="http://schemas.microsoft.com/office/drawing/2014/main" id="{022F03C7-8D06-DA3A-6262-A723171D51D0}"/>
              </a:ext>
            </a:extLst>
          </p:cNvPr>
          <p:cNvSpPr>
            <a:spLocks noGrp="1"/>
          </p:cNvSpPr>
          <p:nvPr>
            <p:ph sz="half" idx="1"/>
          </p:nvPr>
        </p:nvSpPr>
        <p:spPr>
          <a:xfrm>
            <a:off x="643812" y="2743201"/>
            <a:ext cx="3368351" cy="2444620"/>
          </a:xfrm>
        </p:spPr>
        <p:txBody>
          <a:bodyPr>
            <a:normAutofit fontScale="70000" lnSpcReduction="20000"/>
          </a:bodyPr>
          <a:lstStyle/>
          <a:p>
            <a:endParaRPr lang="en-IN" sz="2800" b="1" dirty="0">
              <a:solidFill>
                <a:schemeClr val="bg2">
                  <a:lumMod val="10000"/>
                </a:schemeClr>
              </a:solidFill>
              <a:latin typeface="Times New Roman" panose="02020603050405020304" pitchFamily="18" charset="0"/>
              <a:cs typeface="Times New Roman" panose="02020603050405020304" pitchFamily="18" charset="0"/>
            </a:endParaRPr>
          </a:p>
          <a:p>
            <a:endParaRPr lang="en-IN" b="1" dirty="0">
              <a:solidFill>
                <a:schemeClr val="bg2">
                  <a:lumMod val="10000"/>
                </a:schemeClr>
              </a:solidFill>
              <a:latin typeface="Times New Roman" panose="02020603050405020304" pitchFamily="18" charset="0"/>
              <a:cs typeface="Times New Roman" panose="02020603050405020304" pitchFamily="18" charset="0"/>
            </a:endParaRPr>
          </a:p>
          <a:p>
            <a:endParaRPr lang="en-IN" sz="3200" b="1" dirty="0">
              <a:solidFill>
                <a:schemeClr val="bg2">
                  <a:lumMod val="10000"/>
                </a:schemeClr>
              </a:solidFill>
              <a:latin typeface="Times New Roman" panose="02020603050405020304" pitchFamily="18" charset="0"/>
              <a:cs typeface="Times New Roman" panose="02020603050405020304" pitchFamily="18" charset="0"/>
            </a:endParaRPr>
          </a:p>
          <a:p>
            <a:pPr marL="0" indent="0">
              <a:buNone/>
            </a:pPr>
            <a:r>
              <a:rPr lang="en-IN" sz="3500" b="1" dirty="0">
                <a:solidFill>
                  <a:schemeClr val="bg2">
                    <a:lumMod val="10000"/>
                  </a:schemeClr>
                </a:solidFill>
                <a:latin typeface="Times New Roman" panose="02020603050405020304" pitchFamily="18" charset="0"/>
                <a:cs typeface="Times New Roman" panose="02020603050405020304" pitchFamily="18" charset="0"/>
              </a:rPr>
              <a:t>Under the Guidance of </a:t>
            </a:r>
            <a:r>
              <a:rPr lang="en-IN" sz="3200" b="1" dirty="0">
                <a:solidFill>
                  <a:schemeClr val="bg2">
                    <a:lumMod val="10000"/>
                  </a:schemeClr>
                </a:solidFill>
                <a:latin typeface="Times New Roman" panose="02020603050405020304" pitchFamily="18" charset="0"/>
                <a:cs typeface="Times New Roman" panose="02020603050405020304" pitchFamily="18" charset="0"/>
              </a:rPr>
              <a:t>                                          </a:t>
            </a:r>
          </a:p>
          <a:p>
            <a:pPr marL="0" indent="0">
              <a:buNone/>
            </a:pPr>
            <a:r>
              <a:rPr lang="en-IN" sz="3200" dirty="0">
                <a:solidFill>
                  <a:schemeClr val="bg2">
                    <a:lumMod val="10000"/>
                  </a:schemeClr>
                </a:solidFill>
                <a:latin typeface="Times New Roman" panose="02020603050405020304" pitchFamily="18" charset="0"/>
                <a:cs typeface="Times New Roman" panose="02020603050405020304" pitchFamily="18" charset="0"/>
              </a:rPr>
              <a:t>Trainer Mrs. </a:t>
            </a:r>
            <a:r>
              <a:rPr lang="en-IN" sz="3200" dirty="0">
                <a:latin typeface="Times New Roman" panose="02020603050405020304" pitchFamily="18" charset="0"/>
                <a:cs typeface="Times New Roman" panose="02020603050405020304" pitchFamily="18" charset="0"/>
              </a:rPr>
              <a:t>Indrakka Mali   </a:t>
            </a:r>
            <a:endParaRPr lang="en-IN" sz="3200" dirty="0">
              <a:solidFill>
                <a:schemeClr val="bg2">
                  <a:lumMod val="10000"/>
                </a:schemeClr>
              </a:solidFill>
              <a:latin typeface="Times New Roman" panose="02020603050405020304" pitchFamily="18" charset="0"/>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id="{7418D70E-0D64-7787-7370-7E0F2191648E}"/>
              </a:ext>
            </a:extLst>
          </p:cNvPr>
          <p:cNvSpPr>
            <a:spLocks noGrp="1"/>
          </p:cNvSpPr>
          <p:nvPr>
            <p:ph sz="half" idx="2"/>
          </p:nvPr>
        </p:nvSpPr>
        <p:spPr>
          <a:xfrm>
            <a:off x="8453535" y="2743201"/>
            <a:ext cx="3508310" cy="3526970"/>
          </a:xfrm>
        </p:spPr>
        <p:txBody>
          <a:bodyPr>
            <a:normAutofit fontScale="70000" lnSpcReduction="20000"/>
          </a:bodyPr>
          <a:lstStyle/>
          <a:p>
            <a:pPr marL="0" indent="0">
              <a:buNone/>
            </a:pPr>
            <a:endParaRPr lang="en-IN" sz="2800" b="1" dirty="0">
              <a:solidFill>
                <a:schemeClr val="bg2">
                  <a:lumMod val="10000"/>
                </a:schemeClr>
              </a:solidFill>
              <a:latin typeface="Times New Roman" panose="02020603050405020304" pitchFamily="18" charset="0"/>
              <a:cs typeface="Times New Roman" panose="02020603050405020304" pitchFamily="18" charset="0"/>
            </a:endParaRPr>
          </a:p>
          <a:p>
            <a:pPr marL="0" indent="0">
              <a:buNone/>
            </a:pPr>
            <a:endParaRPr lang="en-IN" sz="2800" b="1" dirty="0">
              <a:solidFill>
                <a:schemeClr val="bg2">
                  <a:lumMod val="10000"/>
                </a:schemeClr>
              </a:solidFill>
              <a:latin typeface="Times New Roman" panose="02020603050405020304" pitchFamily="18" charset="0"/>
              <a:cs typeface="Times New Roman" panose="02020603050405020304" pitchFamily="18" charset="0"/>
            </a:endParaRPr>
          </a:p>
          <a:p>
            <a:pPr marL="0" indent="0">
              <a:buNone/>
            </a:pPr>
            <a:r>
              <a:rPr lang="en-IN" sz="3100" b="1" dirty="0">
                <a:solidFill>
                  <a:schemeClr val="bg2">
                    <a:lumMod val="10000"/>
                  </a:schemeClr>
                </a:solidFill>
                <a:latin typeface="Times New Roman" panose="02020603050405020304" pitchFamily="18" charset="0"/>
                <a:cs typeface="Times New Roman" panose="02020603050405020304" pitchFamily="18" charset="0"/>
              </a:rPr>
              <a:t>Presented by</a:t>
            </a:r>
          </a:p>
          <a:p>
            <a:pPr marL="0" indent="0">
              <a:buNone/>
            </a:pPr>
            <a:r>
              <a:rPr lang="en-IN" sz="2800" dirty="0">
                <a:solidFill>
                  <a:schemeClr val="bg2">
                    <a:lumMod val="10000"/>
                  </a:schemeClr>
                </a:solidFill>
                <a:latin typeface="Times New Roman" panose="02020603050405020304" pitchFamily="18" charset="0"/>
                <a:cs typeface="Times New Roman" panose="02020603050405020304" pitchFamily="18" charset="0"/>
              </a:rPr>
              <a:t>                                                                                                      Ms. Monika S.P</a:t>
            </a:r>
          </a:p>
          <a:p>
            <a:pPr marL="0" indent="0">
              <a:buNone/>
            </a:pPr>
            <a:r>
              <a:rPr lang="en-IN" sz="2800" dirty="0">
                <a:solidFill>
                  <a:schemeClr val="bg2">
                    <a:lumMod val="10000"/>
                  </a:schemeClr>
                </a:solidFill>
                <a:latin typeface="Times New Roman" panose="02020603050405020304" pitchFamily="18" charset="0"/>
                <a:cs typeface="Times New Roman" panose="02020603050405020304" pitchFamily="18" charset="0"/>
              </a:rPr>
              <a:t>Ms. Nivetha S</a:t>
            </a:r>
          </a:p>
          <a:p>
            <a:pPr marL="0" indent="0">
              <a:buNone/>
            </a:pPr>
            <a:r>
              <a:rPr lang="en-US" sz="2800" dirty="0">
                <a:solidFill>
                  <a:schemeClr val="bg2">
                    <a:lumMod val="10000"/>
                  </a:schemeClr>
                </a:solidFill>
                <a:latin typeface="Times New Roman" panose="02020603050405020304" pitchFamily="18" charset="0"/>
                <a:cs typeface="Times New Roman" panose="02020603050405020304" pitchFamily="18" charset="0"/>
              </a:rPr>
              <a:t>M</a:t>
            </a:r>
            <a:r>
              <a:rPr lang="en-IN" sz="2800" dirty="0">
                <a:solidFill>
                  <a:schemeClr val="bg2">
                    <a:lumMod val="10000"/>
                  </a:schemeClr>
                </a:solidFill>
                <a:latin typeface="Times New Roman" panose="02020603050405020304" pitchFamily="18" charset="0"/>
                <a:cs typeface="Times New Roman" panose="02020603050405020304" pitchFamily="18" charset="0"/>
              </a:rPr>
              <a:t>s. Pavithra G</a:t>
            </a:r>
            <a:endParaRPr lang="en-IN" sz="28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r>
              <a:rPr lang="en-IN" sz="2800" dirty="0">
                <a:solidFill>
                  <a:schemeClr val="bg2">
                    <a:lumMod val="10000"/>
                  </a:schemeClr>
                </a:solidFill>
                <a:latin typeface="Times New Roman" panose="02020603050405020304" pitchFamily="18" charset="0"/>
                <a:cs typeface="Times New Roman" panose="02020603050405020304" pitchFamily="18" charset="0"/>
              </a:rPr>
              <a:t>Ms. Poonam Muttagikar </a:t>
            </a:r>
          </a:p>
          <a:p>
            <a:pPr marL="0" indent="0">
              <a:buNone/>
            </a:pPr>
            <a:r>
              <a:rPr lang="en-IN" sz="2800" dirty="0">
                <a:solidFill>
                  <a:schemeClr val="bg2">
                    <a:lumMod val="10000"/>
                  </a:schemeClr>
                </a:solidFill>
                <a:latin typeface="Times New Roman" panose="02020603050405020304" pitchFamily="18" charset="0"/>
                <a:cs typeface="Times New Roman" panose="02020603050405020304" pitchFamily="18" charset="0"/>
              </a:rPr>
              <a:t>Ms. VishnuPriya D</a:t>
            </a:r>
          </a:p>
          <a:p>
            <a:pPr marL="0" indent="0">
              <a:buNone/>
            </a:pPr>
            <a:endParaRPr lang="en-IN" sz="2800" b="1" dirty="0">
              <a:solidFill>
                <a:schemeClr val="bg2">
                  <a:lumMod val="10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68678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886B-EF28-3194-8C4B-21C8DEE01CA3}"/>
              </a:ext>
            </a:extLst>
          </p:cNvPr>
          <p:cNvSpPr>
            <a:spLocks noGrp="1"/>
          </p:cNvSpPr>
          <p:nvPr>
            <p:ph type="title"/>
          </p:nvPr>
        </p:nvSpPr>
        <p:spPr>
          <a:xfrm>
            <a:off x="838200" y="1"/>
            <a:ext cx="10515600" cy="1690688"/>
          </a:xfrm>
        </p:spPr>
        <p:txBody>
          <a:bodyPr>
            <a:normAutofit/>
          </a:bodyPr>
          <a:lstStyle/>
          <a:p>
            <a:r>
              <a:rPr lang="en-US" sz="4000" b="1" dirty="0">
                <a:latin typeface="Times New Roman" panose="02020603050405020304" pitchFamily="18" charset="0"/>
                <a:cs typeface="Times New Roman" panose="02020603050405020304" pitchFamily="18" charset="0"/>
              </a:rPr>
              <a:t>Curd Operation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6BDB95-E444-9AEC-FC14-523A164089DD}"/>
              </a:ext>
            </a:extLst>
          </p:cNvPr>
          <p:cNvSpPr>
            <a:spLocks noGrp="1"/>
          </p:cNvSpPr>
          <p:nvPr>
            <p:ph idx="1"/>
          </p:nvPr>
        </p:nvSpPr>
        <p:spPr>
          <a:xfrm>
            <a:off x="838200" y="1287624"/>
            <a:ext cx="10515600" cy="5299787"/>
          </a:xfrm>
        </p:spPr>
        <p:txBody>
          <a:bodyPr>
            <a:normAutofit fontScale="77500" lnSpcReduction="20000"/>
          </a:bodyPr>
          <a:lstStyle/>
          <a:p>
            <a:r>
              <a:rPr lang="en-US" sz="3100" dirty="0">
                <a:latin typeface="Times New Roman" panose="02020603050405020304" pitchFamily="18" charset="0"/>
                <a:cs typeface="Times New Roman" panose="02020603050405020304" pitchFamily="18" charset="0"/>
              </a:rPr>
              <a:t>CRUD stands for Create, Read/Retrieve, Update and Delete, these are four basic operations that we have performed on persistence storage. It is data oriented  and the standardized use of HTTP methods.</a:t>
            </a:r>
          </a:p>
          <a:p>
            <a:r>
              <a:rPr lang="en-US" sz="3100" dirty="0">
                <a:latin typeface="Times New Roman" panose="02020603050405020304" pitchFamily="18" charset="0"/>
                <a:cs typeface="Times New Roman" panose="02020603050405020304" pitchFamily="18" charset="0"/>
              </a:rPr>
              <a:t>Standard CRUD Operations are as follows:</a:t>
            </a:r>
          </a:p>
          <a:p>
            <a:pPr>
              <a:buNone/>
            </a:pPr>
            <a:r>
              <a:rPr lang="en-US" sz="3100" dirty="0">
                <a:latin typeface="Times New Roman" panose="02020603050405020304" pitchFamily="18" charset="0"/>
                <a:cs typeface="Times New Roman" panose="02020603050405020304" pitchFamily="18" charset="0"/>
              </a:rPr>
              <a:t>           </a:t>
            </a:r>
            <a:r>
              <a:rPr lang="en-US" sz="3100" b="1" dirty="0">
                <a:latin typeface="Times New Roman" panose="02020603050405020304" pitchFamily="18" charset="0"/>
                <a:cs typeface="Times New Roman" panose="02020603050405020304" pitchFamily="18" charset="0"/>
              </a:rPr>
              <a:t>POST </a:t>
            </a:r>
            <a:r>
              <a:rPr lang="en-US" sz="3100" dirty="0">
                <a:latin typeface="Times New Roman" panose="02020603050405020304" pitchFamily="18" charset="0"/>
                <a:cs typeface="Times New Roman" panose="02020603050405020304" pitchFamily="18" charset="0"/>
              </a:rPr>
              <a:t>     : Creating a new resource</a:t>
            </a:r>
          </a:p>
          <a:p>
            <a:pPr>
              <a:buNone/>
            </a:pPr>
            <a:r>
              <a:rPr lang="en-US" sz="3100" dirty="0">
                <a:latin typeface="Times New Roman" panose="02020603050405020304" pitchFamily="18" charset="0"/>
                <a:cs typeface="Times New Roman" panose="02020603050405020304" pitchFamily="18" charset="0"/>
              </a:rPr>
              <a:t>           </a:t>
            </a:r>
            <a:r>
              <a:rPr lang="en-US" sz="3100" b="1" dirty="0">
                <a:latin typeface="Times New Roman" panose="02020603050405020304" pitchFamily="18" charset="0"/>
                <a:cs typeface="Times New Roman" panose="02020603050405020304" pitchFamily="18" charset="0"/>
              </a:rPr>
              <a:t>GET   </a:t>
            </a:r>
            <a:r>
              <a:rPr lang="en-US" sz="3100" dirty="0">
                <a:latin typeface="Times New Roman" panose="02020603050405020304" pitchFamily="18" charset="0"/>
                <a:cs typeface="Times New Roman" panose="02020603050405020304" pitchFamily="18" charset="0"/>
              </a:rPr>
              <a:t>     : Read/Retrieve a resource</a:t>
            </a:r>
          </a:p>
          <a:p>
            <a:pPr>
              <a:buNone/>
            </a:pPr>
            <a:r>
              <a:rPr lang="en-US" sz="3100" dirty="0">
                <a:latin typeface="Times New Roman" panose="02020603050405020304" pitchFamily="18" charset="0"/>
                <a:cs typeface="Times New Roman" panose="02020603050405020304" pitchFamily="18" charset="0"/>
              </a:rPr>
              <a:t>           </a:t>
            </a:r>
            <a:r>
              <a:rPr lang="en-US" sz="3100" b="1" dirty="0">
                <a:latin typeface="Times New Roman" panose="02020603050405020304" pitchFamily="18" charset="0"/>
                <a:cs typeface="Times New Roman" panose="02020603050405020304" pitchFamily="18" charset="0"/>
              </a:rPr>
              <a:t>PUT</a:t>
            </a:r>
            <a:r>
              <a:rPr lang="en-US" sz="3100" dirty="0">
                <a:latin typeface="Times New Roman" panose="02020603050405020304" pitchFamily="18" charset="0"/>
                <a:cs typeface="Times New Roman" panose="02020603050405020304" pitchFamily="18" charset="0"/>
              </a:rPr>
              <a:t>	   : Update an existing resource</a:t>
            </a:r>
          </a:p>
          <a:p>
            <a:pPr>
              <a:buNone/>
            </a:pPr>
            <a:r>
              <a:rPr lang="en-US" sz="3100" dirty="0">
                <a:latin typeface="Times New Roman" panose="02020603050405020304" pitchFamily="18" charset="0"/>
                <a:cs typeface="Times New Roman" panose="02020603050405020304" pitchFamily="18" charset="0"/>
              </a:rPr>
              <a:t>           </a:t>
            </a:r>
            <a:r>
              <a:rPr lang="en-US" sz="3100" b="1" dirty="0">
                <a:latin typeface="Times New Roman" panose="02020603050405020304" pitchFamily="18" charset="0"/>
                <a:cs typeface="Times New Roman" panose="02020603050405020304" pitchFamily="18" charset="0"/>
              </a:rPr>
              <a:t>DELETE</a:t>
            </a:r>
            <a:r>
              <a:rPr lang="en-US" sz="3100" dirty="0">
                <a:latin typeface="Times New Roman" panose="02020603050405020304" pitchFamily="18" charset="0"/>
                <a:cs typeface="Times New Roman" panose="02020603050405020304" pitchFamily="18" charset="0"/>
              </a:rPr>
              <a:t>: Delete an existing resource</a:t>
            </a:r>
          </a:p>
          <a:p>
            <a:pPr>
              <a:buNone/>
            </a:pPr>
            <a:r>
              <a:rPr lang="en-US" sz="3100" dirty="0">
                <a:latin typeface="Times New Roman" panose="02020603050405020304" pitchFamily="18" charset="0"/>
                <a:cs typeface="Times New Roman" panose="02020603050405020304" pitchFamily="18" charset="0"/>
              </a:rPr>
              <a:t>As name suggests,</a:t>
            </a:r>
          </a:p>
          <a:p>
            <a:pPr>
              <a:buFont typeface="Wingdings" pitchFamily="2" charset="2"/>
              <a:buChar char="Ø"/>
            </a:pPr>
            <a:r>
              <a:rPr lang="en-US" sz="3100" b="1" dirty="0">
                <a:latin typeface="Times New Roman" panose="02020603050405020304" pitchFamily="18" charset="0"/>
                <a:cs typeface="Times New Roman" panose="02020603050405020304" pitchFamily="18" charset="0"/>
              </a:rPr>
              <a:t>CREATE Operation:</a:t>
            </a:r>
            <a:r>
              <a:rPr lang="en-US" sz="3100" dirty="0">
                <a:latin typeface="Times New Roman" panose="02020603050405020304" pitchFamily="18" charset="0"/>
                <a:cs typeface="Times New Roman" panose="02020603050405020304" pitchFamily="18" charset="0"/>
              </a:rPr>
              <a:t> It perform insert statement to create a new record.</a:t>
            </a:r>
          </a:p>
          <a:p>
            <a:pPr>
              <a:buFont typeface="Wingdings" pitchFamily="2" charset="2"/>
              <a:buChar char="Ø"/>
            </a:pPr>
            <a:r>
              <a:rPr lang="en-US" sz="3100" b="1" dirty="0">
                <a:latin typeface="Times New Roman" panose="02020603050405020304" pitchFamily="18" charset="0"/>
                <a:cs typeface="Times New Roman" panose="02020603050405020304" pitchFamily="18" charset="0"/>
              </a:rPr>
              <a:t>READ Operation: </a:t>
            </a:r>
            <a:r>
              <a:rPr lang="en-US" sz="3100" dirty="0">
                <a:latin typeface="Times New Roman" panose="02020603050405020304" pitchFamily="18" charset="0"/>
                <a:cs typeface="Times New Roman" panose="02020603050405020304" pitchFamily="18" charset="0"/>
              </a:rPr>
              <a:t>It reads table records based on the input parameter.</a:t>
            </a:r>
          </a:p>
          <a:p>
            <a:pPr>
              <a:buFont typeface="Wingdings" pitchFamily="2" charset="2"/>
              <a:buChar char="Ø"/>
            </a:pPr>
            <a:r>
              <a:rPr lang="en-US" sz="3100" b="1" dirty="0">
                <a:latin typeface="Times New Roman" panose="02020603050405020304" pitchFamily="18" charset="0"/>
                <a:cs typeface="Times New Roman" panose="02020603050405020304" pitchFamily="18" charset="0"/>
              </a:rPr>
              <a:t>UPDATE Operation:</a:t>
            </a:r>
            <a:r>
              <a:rPr lang="en-US" sz="3100" dirty="0">
                <a:latin typeface="Times New Roman" panose="02020603050405020304" pitchFamily="18" charset="0"/>
                <a:cs typeface="Times New Roman" panose="02020603050405020304" pitchFamily="18" charset="0"/>
              </a:rPr>
              <a:t> It executes an update statement on the table based on input parameter.</a:t>
            </a:r>
          </a:p>
          <a:p>
            <a:pPr>
              <a:buFont typeface="Wingdings" pitchFamily="2" charset="2"/>
              <a:buChar char="Ø"/>
            </a:pPr>
            <a:r>
              <a:rPr lang="en-US" sz="3100" b="1" dirty="0">
                <a:latin typeface="Times New Roman" panose="02020603050405020304" pitchFamily="18" charset="0"/>
                <a:cs typeface="Times New Roman" panose="02020603050405020304" pitchFamily="18" charset="0"/>
              </a:rPr>
              <a:t>DELETE Operation: </a:t>
            </a:r>
            <a:r>
              <a:rPr lang="en-US" sz="3100" dirty="0">
                <a:latin typeface="Times New Roman" panose="02020603050405020304" pitchFamily="18" charset="0"/>
                <a:cs typeface="Times New Roman" panose="02020603050405020304" pitchFamily="18" charset="0"/>
              </a:rPr>
              <a:t>It deletes a specified row in the table based on input parameter.</a:t>
            </a:r>
          </a:p>
          <a:p>
            <a:endParaRPr lang="en-IN" dirty="0"/>
          </a:p>
        </p:txBody>
      </p:sp>
    </p:spTree>
    <p:extLst>
      <p:ext uri="{BB962C8B-B14F-4D97-AF65-F5344CB8AC3E}">
        <p14:creationId xmlns:p14="http://schemas.microsoft.com/office/powerpoint/2010/main" val="116939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6F743-D37B-F58E-EE16-4D2B7A21285C}"/>
              </a:ext>
            </a:extLst>
          </p:cNvPr>
          <p:cNvSpPr>
            <a:spLocks noGrp="1"/>
          </p:cNvSpPr>
          <p:nvPr>
            <p:ph type="title"/>
          </p:nvPr>
        </p:nvSpPr>
        <p:spPr>
          <a:xfrm>
            <a:off x="838200" y="318472"/>
            <a:ext cx="10515600" cy="1325563"/>
          </a:xfrm>
        </p:spPr>
        <p:txBody>
          <a:bodyPr/>
          <a:lstStyle/>
          <a:p>
            <a:r>
              <a:rPr lang="en-IN" sz="4000" b="1" dirty="0">
                <a:latin typeface="Times New Roman" panose="02020603050405020304" pitchFamily="18" charset="0"/>
                <a:cs typeface="Times New Roman" panose="02020603050405020304" pitchFamily="18" charset="0"/>
              </a:rPr>
              <a:t>Annotation</a:t>
            </a: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40E0B39-A648-502B-7C2E-4DA3DEE34EEB}"/>
              </a:ext>
            </a:extLst>
          </p:cNvPr>
          <p:cNvSpPr>
            <a:spLocks noGrp="1"/>
          </p:cNvSpPr>
          <p:nvPr>
            <p:ph idx="1"/>
          </p:nvPr>
        </p:nvSpPr>
        <p:spPr>
          <a:xfrm>
            <a:off x="838200" y="1253331"/>
            <a:ext cx="10515600" cy="5464710"/>
          </a:xfrm>
        </p:spPr>
        <p:txBody>
          <a:bodyPr>
            <a:normAutofit/>
          </a:bodyPr>
          <a:lstStyle/>
          <a:p>
            <a:pPr marL="0" indent="0">
              <a:buNone/>
            </a:pPr>
            <a:r>
              <a:rPr lang="en-US" b="1" i="0" dirty="0">
                <a:effectLst/>
                <a:latin typeface="Times New Roman" panose="02020603050405020304" pitchFamily="18" charset="0"/>
                <a:cs typeface="Times New Roman" panose="02020603050405020304" pitchFamily="18" charset="0"/>
              </a:rPr>
              <a:t>1. @Entity : </a:t>
            </a:r>
            <a:r>
              <a:rPr lang="en-US" dirty="0">
                <a:latin typeface="Times New Roman" panose="02020603050405020304" pitchFamily="18" charset="0"/>
                <a:cs typeface="Times New Roman" panose="02020603050405020304" pitchFamily="18" charset="0"/>
              </a:rPr>
              <a:t>It </a:t>
            </a:r>
            <a:r>
              <a:rPr lang="en-US" b="0" i="0" dirty="0">
                <a:effectLst/>
                <a:latin typeface="Times New Roman" panose="02020603050405020304" pitchFamily="18" charset="0"/>
                <a:cs typeface="Times New Roman" panose="02020603050405020304" pitchFamily="18" charset="0"/>
              </a:rPr>
              <a:t>specifies that the</a:t>
            </a:r>
            <a:r>
              <a:rPr lang="en-US" b="1" i="0"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class is an entity and is mapped to</a:t>
            </a:r>
            <a:r>
              <a:rPr lang="en-US" b="1" i="0"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a</a:t>
            </a:r>
            <a:r>
              <a:rPr lang="en-US" b="1" i="0"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database table</a:t>
            </a:r>
            <a:r>
              <a:rPr lang="en-US" b="0" i="0" dirty="0">
                <a:effectLst/>
                <a:latin typeface="Times New Roman" panose="02020603050405020304" pitchFamily="18" charset="0"/>
                <a:cs typeface="Times New Roman" panose="02020603050405020304" pitchFamily="18" charset="0"/>
              </a:rPr>
              <a:t>.</a:t>
            </a:r>
          </a:p>
          <a:p>
            <a:pPr marL="0" indent="0">
              <a:buNone/>
            </a:pPr>
            <a:r>
              <a:rPr lang="en-US" b="1" dirty="0">
                <a:latin typeface="Times New Roman" panose="02020603050405020304" pitchFamily="18" charset="0"/>
                <a:cs typeface="Times New Roman" panose="02020603050405020304" pitchFamily="18" charset="0"/>
              </a:rPr>
              <a:t>2. @Table :</a:t>
            </a:r>
            <a:r>
              <a:rPr lang="en-US" dirty="0">
                <a:latin typeface="Times New Roman" panose="02020603050405020304" pitchFamily="18" charset="0"/>
                <a:cs typeface="Times New Roman" panose="02020603050405020304" pitchFamily="18" charset="0"/>
              </a:rPr>
              <a:t> It specifies the name of the database table to be use for mapping.</a:t>
            </a:r>
            <a:endParaRPr lang="en-US" b="0" i="0" dirty="0">
              <a:effectLst/>
              <a:latin typeface="Times New Roman" panose="02020603050405020304" pitchFamily="18" charset="0"/>
              <a:cs typeface="Times New Roman" panose="02020603050405020304" pitchFamily="18" charset="0"/>
            </a:endParaRPr>
          </a:p>
          <a:p>
            <a:pPr marL="0" indent="0">
              <a:buNone/>
            </a:pPr>
            <a:r>
              <a:rPr lang="en-US" b="1" i="0" dirty="0">
                <a:effectLst/>
                <a:latin typeface="Times New Roman" panose="02020603050405020304" pitchFamily="18" charset="0"/>
                <a:cs typeface="Times New Roman" panose="02020603050405020304" pitchFamily="18" charset="0"/>
              </a:rPr>
              <a:t>3. @Id : </a:t>
            </a:r>
            <a:r>
              <a:rPr lang="en-US" b="0" i="0" dirty="0">
                <a:effectLst/>
                <a:latin typeface="Times New Roman" panose="02020603050405020304" pitchFamily="18" charset="0"/>
                <a:cs typeface="Times New Roman" panose="02020603050405020304" pitchFamily="18" charset="0"/>
              </a:rPr>
              <a:t>It specific variable primary key of the database.</a:t>
            </a:r>
          </a:p>
          <a:p>
            <a:pPr marL="0" indent="0">
              <a:buNone/>
            </a:pPr>
            <a:r>
              <a:rPr lang="en-US" b="1" i="0" dirty="0">
                <a:effectLst/>
                <a:latin typeface="Times New Roman" panose="02020603050405020304" pitchFamily="18" charset="0"/>
                <a:cs typeface="Times New Roman" panose="02020603050405020304" pitchFamily="18" charset="0"/>
              </a:rPr>
              <a:t>4. @NotNull : </a:t>
            </a:r>
            <a:r>
              <a:rPr lang="en-US" i="0" dirty="0">
                <a:effectLst/>
                <a:latin typeface="Times New Roman" panose="02020603050405020304" pitchFamily="18" charset="0"/>
                <a:cs typeface="Times New Roman" panose="02020603050405020304" pitchFamily="18" charset="0"/>
              </a:rPr>
              <a:t>Content is not null on the table.</a:t>
            </a:r>
          </a:p>
          <a:p>
            <a:pPr marL="0" indent="0">
              <a:buNone/>
            </a:pPr>
            <a:r>
              <a:rPr lang="en-US" b="1" dirty="0">
                <a:latin typeface="Times New Roman" panose="02020603050405020304" pitchFamily="18" charset="0"/>
                <a:cs typeface="Times New Roman" panose="02020603050405020304" pitchFamily="18" charset="0"/>
              </a:rPr>
              <a:t>5. @NotBlank : </a:t>
            </a:r>
            <a:r>
              <a:rPr lang="en-US" dirty="0">
                <a:latin typeface="Times New Roman" panose="02020603050405020304" pitchFamily="18" charset="0"/>
                <a:cs typeface="Times New Roman" panose="02020603050405020304" pitchFamily="18" charset="0"/>
              </a:rPr>
              <a:t>Used  to context is not empty on the table.</a:t>
            </a:r>
          </a:p>
          <a:p>
            <a:pPr marL="0" indent="0">
              <a:buNone/>
            </a:pPr>
            <a:r>
              <a:rPr lang="en-US" b="1" i="0" dirty="0">
                <a:effectLst/>
                <a:latin typeface="Times New Roman" panose="02020603050405020304" pitchFamily="18" charset="0"/>
                <a:cs typeface="Times New Roman" panose="02020603050405020304" pitchFamily="18" charset="0"/>
              </a:rPr>
              <a:t>6. @Length : </a:t>
            </a:r>
            <a:r>
              <a:rPr lang="en-US" i="0" dirty="0">
                <a:effectLst/>
                <a:latin typeface="Times New Roman" panose="02020603050405020304" pitchFamily="18" charset="0"/>
                <a:cs typeface="Times New Roman" panose="02020603050405020304" pitchFamily="18" charset="0"/>
              </a:rPr>
              <a:t>Used to specify the length of content placed on the table.</a:t>
            </a:r>
          </a:p>
          <a:p>
            <a:pPr marL="0" indent="0">
              <a:buNone/>
            </a:pPr>
            <a:r>
              <a:rPr lang="en-US" b="1" dirty="0">
                <a:latin typeface="Times New Roman" panose="02020603050405020304" pitchFamily="18" charset="0"/>
                <a:cs typeface="Times New Roman" panose="02020603050405020304" pitchFamily="18" charset="0"/>
              </a:rPr>
              <a:t>7. @Service :</a:t>
            </a:r>
            <a:r>
              <a:rPr lang="en-US" dirty="0">
                <a:latin typeface="Times New Roman" panose="02020603050405020304" pitchFamily="18" charset="0"/>
                <a:cs typeface="Times New Roman" panose="02020603050405020304" pitchFamily="18" charset="0"/>
              </a:rPr>
              <a:t> We mark beans with @Service to indicate that they're holding the business logic.</a:t>
            </a:r>
            <a:endParaRPr lang="en-US" b="1" i="0" dirty="0">
              <a:effectLst/>
              <a:latin typeface="Times New Roman" panose="02020603050405020304" pitchFamily="18" charset="0"/>
              <a:cs typeface="Times New Roman" panose="02020603050405020304" pitchFamily="18" charset="0"/>
            </a:endParaRPr>
          </a:p>
          <a:p>
            <a:endParaRPr lang="en-US" b="0" i="0" dirty="0">
              <a:effectLst/>
              <a:latin typeface="Times New Roman" panose="02020603050405020304" pitchFamily="18" charset="0"/>
              <a:cs typeface="Times New Roman" panose="02020603050405020304" pitchFamily="18" charset="0"/>
            </a:endParaRPr>
          </a:p>
          <a:p>
            <a:endParaRPr lang="en-US" b="0" i="0" dirty="0">
              <a:effectLst/>
              <a:latin typeface="Times New Roman" panose="02020603050405020304" pitchFamily="18" charset="0"/>
              <a:cs typeface="Times New Roman" panose="02020603050405020304" pitchFamily="18" charset="0"/>
            </a:endParaRPr>
          </a:p>
          <a:p>
            <a:pPr marL="0" indent="0">
              <a:buNone/>
            </a:pPr>
            <a:endParaRPr lang="en-US" b="0" i="0" dirty="0">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9654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BEB4-23DD-8E61-AE7B-6206B72D1F21}"/>
              </a:ext>
            </a:extLst>
          </p:cNvPr>
          <p:cNvSpPr>
            <a:spLocks noGrp="1"/>
          </p:cNvSpPr>
          <p:nvPr>
            <p:ph type="title"/>
          </p:nvPr>
        </p:nvSpPr>
        <p:spPr>
          <a:xfrm>
            <a:off x="740228" y="281149"/>
            <a:ext cx="10626012" cy="1460500"/>
          </a:xfrm>
        </p:spPr>
        <p:txBody>
          <a:bodyPr>
            <a:normAutofit fontScale="90000"/>
          </a:bodyPr>
          <a:lstStyle/>
          <a:p>
            <a:br>
              <a:rPr lang="en-US" sz="2800" b="1" i="0" dirty="0">
                <a:effectLst/>
                <a:latin typeface="Times New Roman" panose="02020603050405020304" pitchFamily="18" charset="0"/>
                <a:cs typeface="Times New Roman" panose="02020603050405020304" pitchFamily="18" charset="0"/>
              </a:rPr>
            </a:br>
            <a:r>
              <a:rPr lang="en-US" sz="2700" b="1" i="0" dirty="0">
                <a:effectLst/>
                <a:latin typeface="Times New Roman" panose="02020603050405020304" pitchFamily="18" charset="0"/>
                <a:cs typeface="Times New Roman" panose="02020603050405020304" pitchFamily="18" charset="0"/>
              </a:rPr>
              <a:t>8.@Repository : </a:t>
            </a:r>
            <a:r>
              <a:rPr lang="en-US" sz="3100" i="0" dirty="0">
                <a:effectLst/>
                <a:latin typeface="Times New Roman" panose="02020603050405020304" pitchFamily="18" charset="0"/>
                <a:cs typeface="Times New Roman" panose="02020603050405020304" pitchFamily="18" charset="0"/>
              </a:rPr>
              <a:t>I</a:t>
            </a:r>
            <a:r>
              <a:rPr lang="en-US" sz="3100" dirty="0">
                <a:latin typeface="Times New Roman" panose="02020603050405020304" pitchFamily="18" charset="0"/>
                <a:cs typeface="Times New Roman" panose="02020603050405020304" pitchFamily="18" charset="0"/>
              </a:rPr>
              <a:t>t is used to access the database directly.</a:t>
            </a:r>
            <a:br>
              <a:rPr lang="en-US" sz="3100" dirty="0">
                <a:latin typeface="Times New Roman" panose="02020603050405020304" pitchFamily="18" charset="0"/>
                <a:cs typeface="Times New Roman" panose="02020603050405020304" pitchFamily="18" charset="0"/>
              </a:rPr>
            </a:br>
            <a:br>
              <a:rPr lang="en-US" sz="3100" dirty="0">
                <a:latin typeface="Times New Roman" panose="02020603050405020304" pitchFamily="18" charset="0"/>
                <a:cs typeface="Times New Roman" panose="02020603050405020304" pitchFamily="18" charset="0"/>
              </a:rPr>
            </a:br>
            <a:br>
              <a:rPr lang="en-US" sz="3100" dirty="0">
                <a:latin typeface="Times New Roman" panose="02020603050405020304" pitchFamily="18" charset="0"/>
                <a:cs typeface="Times New Roman" panose="02020603050405020304" pitchFamily="18" charset="0"/>
              </a:rPr>
            </a:br>
            <a:endParaRPr lang="en-IN"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7DAF51-7DE6-B34D-0FB4-3F84DF3FA092}"/>
              </a:ext>
            </a:extLst>
          </p:cNvPr>
          <p:cNvSpPr>
            <a:spLocks noGrp="1"/>
          </p:cNvSpPr>
          <p:nvPr>
            <p:ph idx="1"/>
          </p:nvPr>
        </p:nvSpPr>
        <p:spPr>
          <a:xfrm>
            <a:off x="642257" y="1250301"/>
            <a:ext cx="10821955" cy="5075853"/>
          </a:xfrm>
        </p:spPr>
        <p:txBody>
          <a:bodyPr>
            <a:normAutofit fontScale="77500" lnSpcReduction="20000"/>
          </a:bodyPr>
          <a:lstStyle/>
          <a:p>
            <a:pPr marL="0" indent="0">
              <a:buNone/>
            </a:pPr>
            <a:r>
              <a:rPr lang="en-IN" sz="3400" b="1" dirty="0">
                <a:latin typeface="Times New Roman" panose="02020603050405020304" pitchFamily="18" charset="0"/>
                <a:cs typeface="Times New Roman" panose="02020603050405020304" pitchFamily="18" charset="0"/>
              </a:rPr>
              <a:t>9.@Autowired :</a:t>
            </a:r>
            <a:r>
              <a:rPr lang="en-US" sz="3400" dirty="0"/>
              <a:t> </a:t>
            </a:r>
            <a:r>
              <a:rPr lang="en-US" sz="3400" dirty="0">
                <a:latin typeface="Times New Roman" panose="02020603050405020304" pitchFamily="18" charset="0"/>
                <a:cs typeface="Times New Roman" panose="02020603050405020304" pitchFamily="18" charset="0"/>
              </a:rPr>
              <a:t>The spring framework enables automatic dependency injection. </a:t>
            </a:r>
          </a:p>
          <a:p>
            <a:pPr marL="0" indent="0">
              <a:buNone/>
            </a:pPr>
            <a:endParaRPr lang="en-US" sz="3400" dirty="0">
              <a:latin typeface="Times New Roman" panose="02020603050405020304" pitchFamily="18" charset="0"/>
              <a:cs typeface="Times New Roman" panose="02020603050405020304" pitchFamily="18" charset="0"/>
            </a:endParaRPr>
          </a:p>
          <a:p>
            <a:pPr marL="0" indent="0">
              <a:buNone/>
            </a:pPr>
            <a:r>
              <a:rPr lang="en-US" sz="3400" b="1" dirty="0">
                <a:latin typeface="Times New Roman" panose="02020603050405020304" pitchFamily="18" charset="0"/>
                <a:cs typeface="Times New Roman" panose="02020603050405020304" pitchFamily="18" charset="0"/>
              </a:rPr>
              <a:t>10.@RestController :</a:t>
            </a:r>
            <a:r>
              <a:rPr lang="en-US" sz="3400" dirty="0">
                <a:latin typeface="Times New Roman" panose="02020603050405020304" pitchFamily="18" charset="0"/>
                <a:cs typeface="Times New Roman" panose="02020603050405020304" pitchFamily="18" charset="0"/>
              </a:rPr>
              <a:t> It is used at the class level and allows the class to handle the requests made by the client.</a:t>
            </a:r>
          </a:p>
          <a:p>
            <a:pPr marL="0" indent="0">
              <a:buNone/>
            </a:pPr>
            <a:endParaRPr lang="en-US" sz="3400" dirty="0">
              <a:latin typeface="Times New Roman" panose="02020603050405020304" pitchFamily="18" charset="0"/>
              <a:cs typeface="Times New Roman" panose="02020603050405020304" pitchFamily="18" charset="0"/>
            </a:endParaRPr>
          </a:p>
          <a:p>
            <a:pPr marL="0" indent="0">
              <a:buNone/>
            </a:pPr>
            <a:r>
              <a:rPr lang="en-US" sz="3400" b="1" dirty="0">
                <a:latin typeface="Times New Roman" panose="02020603050405020304" pitchFamily="18" charset="0"/>
                <a:cs typeface="Times New Roman" panose="02020603050405020304" pitchFamily="18" charset="0"/>
              </a:rPr>
              <a:t>11.@GetMapping : </a:t>
            </a:r>
            <a:r>
              <a:rPr lang="en-US" sz="3400" dirty="0"/>
              <a:t> </a:t>
            </a:r>
            <a:r>
              <a:rPr lang="en-US" sz="3400" dirty="0">
                <a:latin typeface="Times New Roman" panose="02020603050405020304" pitchFamily="18" charset="0"/>
                <a:cs typeface="Times New Roman" panose="02020603050405020304" pitchFamily="18" charset="0"/>
              </a:rPr>
              <a:t>Is a specialized version of @RequestMapping annotation that acts as a shortcut for @RequestMapping(method = RequestMethod.GET).</a:t>
            </a:r>
          </a:p>
          <a:p>
            <a:pPr marL="0" indent="0">
              <a:buNone/>
            </a:pPr>
            <a:r>
              <a:rPr lang="en-US" sz="3400" dirty="0">
                <a:latin typeface="Times New Roman" panose="02020603050405020304" pitchFamily="18" charset="0"/>
                <a:cs typeface="Times New Roman" panose="02020603050405020304" pitchFamily="18" charset="0"/>
              </a:rPr>
              <a:t> </a:t>
            </a:r>
          </a:p>
          <a:p>
            <a:pPr marL="0" indent="0">
              <a:buNone/>
            </a:pPr>
            <a:r>
              <a:rPr lang="en-US" sz="3400" b="1" dirty="0">
                <a:latin typeface="Times New Roman" panose="02020603050405020304" pitchFamily="18" charset="0"/>
                <a:cs typeface="Times New Roman" panose="02020603050405020304" pitchFamily="18" charset="0"/>
              </a:rPr>
              <a:t>12.@PostMapping : </a:t>
            </a:r>
            <a:r>
              <a:rPr lang="en-US" sz="3400" dirty="0">
                <a:latin typeface="Times New Roman" panose="02020603050405020304" pitchFamily="18" charset="0"/>
                <a:cs typeface="Times New Roman" panose="02020603050405020304" pitchFamily="18" charset="0"/>
              </a:rPr>
              <a:t>The</a:t>
            </a:r>
            <a:r>
              <a:rPr lang="en-US" sz="3400" b="1"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methods in the @Controller annotated classes handle the HTTP POST requests matched with given URI expression.</a:t>
            </a:r>
          </a:p>
          <a:p>
            <a:pPr marL="0" indent="0">
              <a:buNone/>
            </a:pPr>
            <a:endParaRPr lang="en-US" sz="3400" dirty="0">
              <a:latin typeface="Times New Roman" panose="02020603050405020304" pitchFamily="18" charset="0"/>
              <a:cs typeface="Times New Roman" panose="02020603050405020304" pitchFamily="18" charset="0"/>
            </a:endParaRPr>
          </a:p>
          <a:p>
            <a:pPr marL="0" indent="0">
              <a:buNone/>
            </a:pPr>
            <a:r>
              <a:rPr lang="en-US" sz="3400" b="1" dirty="0">
                <a:latin typeface="Times New Roman" panose="02020603050405020304" pitchFamily="18" charset="0"/>
                <a:cs typeface="Times New Roman" panose="02020603050405020304" pitchFamily="18" charset="0"/>
              </a:rPr>
              <a:t>13.@DeleteMapping : </a:t>
            </a:r>
            <a:r>
              <a:rPr lang="en-US" sz="3400" b="0" i="0" dirty="0">
                <a:solidFill>
                  <a:srgbClr val="000000"/>
                </a:solidFill>
                <a:effectLst/>
                <a:latin typeface="Times New Roman" panose="02020603050405020304" pitchFamily="18" charset="0"/>
                <a:cs typeface="Times New Roman" panose="02020603050405020304" pitchFamily="18" charset="0"/>
              </a:rPr>
              <a:t>It maps the </a:t>
            </a:r>
            <a:r>
              <a:rPr lang="en-US" sz="3400" i="0" dirty="0">
                <a:solidFill>
                  <a:srgbClr val="000000"/>
                </a:solidFill>
                <a:effectLst/>
                <a:latin typeface="Times New Roman" panose="02020603050405020304" pitchFamily="18" charset="0"/>
                <a:cs typeface="Times New Roman" panose="02020603050405020304" pitchFamily="18" charset="0"/>
              </a:rPr>
              <a:t>HTTP  DELETE </a:t>
            </a:r>
            <a:r>
              <a:rPr lang="en-US" sz="3400" b="0" i="0" dirty="0">
                <a:solidFill>
                  <a:srgbClr val="000000"/>
                </a:solidFill>
                <a:effectLst/>
                <a:latin typeface="Times New Roman" panose="02020603050405020304" pitchFamily="18" charset="0"/>
                <a:cs typeface="Times New Roman" panose="02020603050405020304" pitchFamily="18" charset="0"/>
              </a:rPr>
              <a:t>requests on the specific handler method.</a:t>
            </a:r>
            <a:r>
              <a:rPr lang="en-US" sz="3400" b="1" dirty="0">
                <a:latin typeface="Times New Roman" panose="02020603050405020304" pitchFamily="18" charset="0"/>
                <a:cs typeface="Times New Roman" panose="02020603050405020304" pitchFamily="18" charset="0"/>
              </a:rPr>
              <a:t> </a:t>
            </a:r>
          </a:p>
          <a:p>
            <a:pPr marL="0" indent="0">
              <a:buNone/>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64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7650-973B-0E04-31E7-AB5D1161E3D7}"/>
              </a:ext>
            </a:extLst>
          </p:cNvPr>
          <p:cNvSpPr>
            <a:spLocks noGrp="1"/>
          </p:cNvSpPr>
          <p:nvPr>
            <p:ph type="title"/>
          </p:nvPr>
        </p:nvSpPr>
        <p:spPr>
          <a:xfrm>
            <a:off x="838200" y="195942"/>
            <a:ext cx="10515600" cy="6083559"/>
          </a:xfrm>
        </p:spPr>
        <p:txBody>
          <a:bodyPr>
            <a:noAutofit/>
          </a:bodyPr>
          <a:lstStyle/>
          <a:p>
            <a:br>
              <a:rPr lang="en-US" sz="2800" b="1" i="0" dirty="0">
                <a:solidFill>
                  <a:srgbClr val="000000"/>
                </a:solidFill>
                <a:effectLst/>
                <a:latin typeface="Times New Roman" panose="02020603050405020304" pitchFamily="18" charset="0"/>
                <a:cs typeface="Times New Roman" panose="02020603050405020304" pitchFamily="18" charset="0"/>
              </a:rPr>
            </a:br>
            <a:br>
              <a:rPr lang="en-US" sz="2800" b="1" i="0" dirty="0">
                <a:solidFill>
                  <a:srgbClr val="000000"/>
                </a:solidFill>
                <a:effectLst/>
                <a:latin typeface="Times New Roman" panose="02020603050405020304" pitchFamily="18" charset="0"/>
                <a:cs typeface="Times New Roman" panose="02020603050405020304" pitchFamily="18" charset="0"/>
              </a:rPr>
            </a:br>
            <a:r>
              <a:rPr lang="en-US" sz="2800" b="1" i="0" dirty="0">
                <a:solidFill>
                  <a:srgbClr val="000000"/>
                </a:solidFill>
                <a:effectLst/>
                <a:latin typeface="Times New Roman" panose="02020603050405020304" pitchFamily="18" charset="0"/>
                <a:cs typeface="Times New Roman" panose="02020603050405020304" pitchFamily="18" charset="0"/>
              </a:rPr>
              <a:t>13.@PutMapping:</a:t>
            </a:r>
            <a:r>
              <a:rPr lang="en-US" sz="2800" b="0" i="0" dirty="0">
                <a:solidFill>
                  <a:srgbClr val="000000"/>
                </a:solidFill>
                <a:effectLst/>
                <a:latin typeface="Times New Roman" panose="02020603050405020304" pitchFamily="18" charset="0"/>
                <a:cs typeface="Times New Roman" panose="02020603050405020304" pitchFamily="18" charset="0"/>
              </a:rPr>
              <a:t> It maps the </a:t>
            </a:r>
            <a:r>
              <a:rPr lang="en-US" sz="2800" i="0" dirty="0">
                <a:solidFill>
                  <a:srgbClr val="000000"/>
                </a:solidFill>
                <a:effectLst/>
                <a:latin typeface="Times New Roman" panose="02020603050405020304" pitchFamily="18" charset="0"/>
                <a:cs typeface="Times New Roman" panose="02020603050405020304" pitchFamily="18" charset="0"/>
              </a:rPr>
              <a:t>HTTP PUT</a:t>
            </a:r>
            <a:r>
              <a:rPr lang="en-US" sz="2800" b="0" i="0" dirty="0">
                <a:solidFill>
                  <a:srgbClr val="000000"/>
                </a:solidFill>
                <a:effectLst/>
                <a:latin typeface="Times New Roman" panose="02020603050405020304" pitchFamily="18" charset="0"/>
                <a:cs typeface="Times New Roman" panose="02020603050405020304" pitchFamily="18" charset="0"/>
              </a:rPr>
              <a:t> requests on the specific handler method. </a:t>
            </a:r>
            <a:br>
              <a:rPr lang="en-US" sz="2800" b="0" i="0" dirty="0">
                <a:solidFill>
                  <a:srgbClr val="000000"/>
                </a:solidFill>
                <a:effectLst/>
                <a:latin typeface="Times New Roman" panose="02020603050405020304" pitchFamily="18" charset="0"/>
                <a:cs typeface="Times New Roman" panose="02020603050405020304" pitchFamily="18" charset="0"/>
              </a:rPr>
            </a:br>
            <a:br>
              <a:rPr lang="en-US" sz="2800" b="0" i="0" dirty="0">
                <a:solidFill>
                  <a:srgbClr val="000000"/>
                </a:solidFill>
                <a:effectLst/>
                <a:latin typeface="Times New Roman" panose="02020603050405020304" pitchFamily="18" charset="0"/>
                <a:cs typeface="Times New Roman" panose="02020603050405020304" pitchFamily="18" charset="0"/>
              </a:rPr>
            </a:br>
            <a:r>
              <a:rPr lang="en-US" sz="2800" b="1" dirty="0">
                <a:solidFill>
                  <a:srgbClr val="000000"/>
                </a:solidFill>
                <a:latin typeface="Times New Roman" panose="02020603050405020304" pitchFamily="18" charset="0"/>
                <a:cs typeface="Times New Roman" panose="02020603050405020304" pitchFamily="18" charset="0"/>
              </a:rPr>
              <a:t>14.@GeneratedValue : </a:t>
            </a:r>
            <a:r>
              <a:rPr lang="en-US" sz="2800" dirty="0">
                <a:solidFill>
                  <a:srgbClr val="000000"/>
                </a:solidFill>
                <a:latin typeface="Times New Roman" panose="02020603050405020304" pitchFamily="18" charset="0"/>
                <a:cs typeface="Times New Roman" panose="02020603050405020304" pitchFamily="18" charset="0"/>
              </a:rPr>
              <a:t>Marking</a:t>
            </a:r>
            <a:r>
              <a:rPr lang="en-US" sz="2800" b="0" i="0" dirty="0">
                <a:solidFill>
                  <a:srgbClr val="000000"/>
                </a:solidFill>
                <a:effectLst/>
                <a:latin typeface="Times New Roman" panose="02020603050405020304" pitchFamily="18" charset="0"/>
                <a:cs typeface="Times New Roman" panose="02020603050405020304" pitchFamily="18" charset="0"/>
              </a:rPr>
              <a:t> a field with the annotation specifies that a value will be automatically generated for the field.</a:t>
            </a:r>
            <a:br>
              <a:rPr lang="en-US" sz="2800" b="0" i="0" dirty="0">
                <a:solidFill>
                  <a:srgbClr val="000000"/>
                </a:solidFill>
                <a:effectLst/>
                <a:latin typeface="Times New Roman" panose="02020603050405020304" pitchFamily="18" charset="0"/>
                <a:cs typeface="Times New Roman" panose="02020603050405020304" pitchFamily="18" charset="0"/>
              </a:rPr>
            </a:br>
            <a:br>
              <a:rPr lang="en-US" sz="2800" b="0" i="0" dirty="0">
                <a:solidFill>
                  <a:srgbClr val="000000"/>
                </a:solidFill>
                <a:effectLst/>
                <a:latin typeface="Times New Roman" panose="02020603050405020304" pitchFamily="18" charset="0"/>
                <a:cs typeface="Times New Roman" panose="02020603050405020304" pitchFamily="18" charset="0"/>
              </a:rPr>
            </a:br>
            <a:r>
              <a:rPr lang="en-US" sz="2800" b="1" i="0" dirty="0">
                <a:solidFill>
                  <a:srgbClr val="000000"/>
                </a:solidFill>
                <a:effectLst/>
                <a:latin typeface="Times New Roman" panose="02020603050405020304" pitchFamily="18" charset="0"/>
                <a:cs typeface="Times New Roman" panose="02020603050405020304" pitchFamily="18" charset="0"/>
              </a:rPr>
              <a:t>15.@SequenceGenerator : </a:t>
            </a:r>
            <a:r>
              <a:rPr lang="en-US" sz="2800" dirty="0">
                <a:solidFill>
                  <a:srgbClr val="000000"/>
                </a:solidFill>
                <a:latin typeface="Times New Roman" panose="02020603050405020304" pitchFamily="18" charset="0"/>
                <a:cs typeface="Times New Roman" panose="02020603050405020304" pitchFamily="18" charset="0"/>
              </a:rPr>
              <a:t>The  defines a primary key generator that may be referenced by name when a generator element is specified for the GeneratedValue annotation.</a:t>
            </a:r>
            <a:br>
              <a:rPr lang="en-US" sz="2800" dirty="0">
                <a:solidFill>
                  <a:srgbClr val="000000"/>
                </a:solidFill>
                <a:latin typeface="Times New Roman" panose="02020603050405020304" pitchFamily="18" charset="0"/>
                <a:cs typeface="Times New Roman" panose="02020603050405020304" pitchFamily="18" charset="0"/>
              </a:rPr>
            </a:br>
            <a:br>
              <a:rPr lang="en-US" sz="2800" dirty="0">
                <a:solidFill>
                  <a:srgbClr val="000000"/>
                </a:solidFill>
                <a:latin typeface="Times New Roman" panose="02020603050405020304" pitchFamily="18" charset="0"/>
                <a:cs typeface="Times New Roman" panose="02020603050405020304" pitchFamily="18" charset="0"/>
              </a:rPr>
            </a:br>
            <a:r>
              <a:rPr lang="en-US" sz="2800" b="1" dirty="0">
                <a:solidFill>
                  <a:srgbClr val="000000"/>
                </a:solidFill>
                <a:latin typeface="Times New Roman" panose="02020603050405020304" pitchFamily="18" charset="0"/>
                <a:cs typeface="Times New Roman" panose="02020603050405020304" pitchFamily="18" charset="0"/>
              </a:rPr>
              <a:t>16. @JoinColumn : </a:t>
            </a:r>
            <a:r>
              <a:rPr lang="en-US" sz="2800" dirty="0">
                <a:solidFill>
                  <a:srgbClr val="000000"/>
                </a:solidFill>
                <a:latin typeface="Times New Roman" panose="02020603050405020304" pitchFamily="18" charset="0"/>
                <a:cs typeface="Times New Roman" panose="02020603050405020304" pitchFamily="18" charset="0"/>
              </a:rPr>
              <a:t>Used to combine the foreign key column on this table.</a:t>
            </a:r>
            <a:br>
              <a:rPr lang="en-US" sz="2800" dirty="0">
                <a:solidFill>
                  <a:srgbClr val="000000"/>
                </a:solidFill>
                <a:latin typeface="Times New Roman" panose="02020603050405020304" pitchFamily="18" charset="0"/>
                <a:cs typeface="Times New Roman" panose="02020603050405020304" pitchFamily="18" charset="0"/>
              </a:rPr>
            </a:br>
            <a:br>
              <a:rPr lang="en-US" sz="2800" dirty="0">
                <a:solidFill>
                  <a:srgbClr val="000000"/>
                </a:solidFill>
                <a:latin typeface="Times New Roman" panose="02020603050405020304" pitchFamily="18" charset="0"/>
                <a:cs typeface="Times New Roman" panose="02020603050405020304" pitchFamily="18" charset="0"/>
              </a:rPr>
            </a:br>
            <a:r>
              <a:rPr lang="en-US" sz="2800" b="1" dirty="0">
                <a:solidFill>
                  <a:srgbClr val="000000"/>
                </a:solidFill>
                <a:latin typeface="Times New Roman" panose="02020603050405020304" pitchFamily="18" charset="0"/>
                <a:cs typeface="Times New Roman" panose="02020603050405020304" pitchFamily="18" charset="0"/>
              </a:rPr>
              <a:t>17.@OneToMany :  </a:t>
            </a:r>
            <a:r>
              <a:rPr lang="en-US" sz="2800" dirty="0">
                <a:latin typeface="Times New Roman" panose="02020603050405020304" pitchFamily="18" charset="0"/>
                <a:cs typeface="Times New Roman" panose="02020603050405020304" pitchFamily="18" charset="0"/>
              </a:rPr>
              <a:t>A one-to-many relationship between two entities is defined by using the @OneToMany annotation in Spring Data JPA.</a:t>
            </a:r>
            <a:br>
              <a:rPr lang="en-US" sz="2800" dirty="0">
                <a:solidFill>
                  <a:srgbClr val="000000"/>
                </a:solidFill>
                <a:latin typeface="Times New Roman" panose="02020603050405020304" pitchFamily="18" charset="0"/>
                <a:cs typeface="Times New Roman" panose="02020603050405020304" pitchFamily="18" charset="0"/>
              </a:rPr>
            </a:br>
            <a:br>
              <a:rPr lang="en-US" sz="2800" b="0" i="0" dirty="0">
                <a:solidFill>
                  <a:srgbClr val="000000"/>
                </a:solidFill>
                <a:effectLst/>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79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DD8D-78C6-11C1-5929-48C3DF44F6FB}"/>
              </a:ext>
            </a:extLst>
          </p:cNvPr>
          <p:cNvSpPr>
            <a:spLocks noGrp="1"/>
          </p:cNvSpPr>
          <p:nvPr>
            <p:ph type="title"/>
          </p:nvPr>
        </p:nvSpPr>
        <p:spPr>
          <a:xfrm>
            <a:off x="838200" y="923732"/>
            <a:ext cx="10515600" cy="1690688"/>
          </a:xfrm>
        </p:spPr>
        <p:txBody>
          <a:bodyPr/>
          <a:lstStyle/>
          <a:p>
            <a:endParaRPr lang="en-IN" dirty="0"/>
          </a:p>
        </p:txBody>
      </p:sp>
      <p:pic>
        <p:nvPicPr>
          <p:cNvPr id="4" name="Content Placeholder 3">
            <a:extLst>
              <a:ext uri="{FF2B5EF4-FFF2-40B4-BE49-F238E27FC236}">
                <a16:creationId xmlns:a16="http://schemas.microsoft.com/office/drawing/2014/main" id="{883B0C7F-FB7E-5D98-8348-00E958C99CA2}"/>
              </a:ext>
            </a:extLst>
          </p:cNvPr>
          <p:cNvPicPr>
            <a:picLocks noGrp="1" noChangeAspect="1"/>
          </p:cNvPicPr>
          <p:nvPr>
            <p:ph idx="1"/>
          </p:nvPr>
        </p:nvPicPr>
        <p:blipFill>
          <a:blip r:embed="rId2"/>
          <a:stretch>
            <a:fillRect/>
          </a:stretch>
        </p:blipFill>
        <p:spPr>
          <a:xfrm>
            <a:off x="485192" y="830424"/>
            <a:ext cx="10963469" cy="5579804"/>
          </a:xfrm>
          <a:prstGeom prst="rect">
            <a:avLst/>
          </a:prstGeom>
        </p:spPr>
      </p:pic>
    </p:spTree>
    <p:extLst>
      <p:ext uri="{BB962C8B-B14F-4D97-AF65-F5344CB8AC3E}">
        <p14:creationId xmlns:p14="http://schemas.microsoft.com/office/powerpoint/2010/main" val="44050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2E4D-AB39-E2DB-AB95-B20B312ADA5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Structure </a:t>
            </a:r>
            <a:r>
              <a:rPr lang="en-US" sz="4000" b="1">
                <a:latin typeface="Times New Roman" panose="02020603050405020304" pitchFamily="18" charset="0"/>
                <a:cs typeface="Times New Roman" panose="02020603050405020304" pitchFamily="18" charset="0"/>
              </a:rPr>
              <a:t>of Project</a:t>
            </a:r>
            <a:endParaRPr lang="en-IN" sz="4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8436BFD-B161-1A88-5C13-88B2E0693339}"/>
              </a:ext>
            </a:extLst>
          </p:cNvPr>
          <p:cNvPicPr>
            <a:picLocks noGrp="1" noChangeAspect="1"/>
          </p:cNvPicPr>
          <p:nvPr>
            <p:ph idx="1"/>
          </p:nvPr>
        </p:nvPicPr>
        <p:blipFill>
          <a:blip r:embed="rId2"/>
          <a:stretch>
            <a:fillRect/>
          </a:stretch>
        </p:blipFill>
        <p:spPr>
          <a:xfrm>
            <a:off x="838201" y="1446245"/>
            <a:ext cx="10515600" cy="5046630"/>
          </a:xfrm>
        </p:spPr>
      </p:pic>
    </p:spTree>
    <p:extLst>
      <p:ext uri="{BB962C8B-B14F-4D97-AF65-F5344CB8AC3E}">
        <p14:creationId xmlns:p14="http://schemas.microsoft.com/office/powerpoint/2010/main" val="150647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9F40-6883-6848-01A8-AA318B18358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Database Connection</a:t>
            </a:r>
            <a:endParaRPr lang="en-IN" dirty="0"/>
          </a:p>
        </p:txBody>
      </p:sp>
      <p:pic>
        <p:nvPicPr>
          <p:cNvPr id="4" name="Content Placeholder 4">
            <a:extLst>
              <a:ext uri="{FF2B5EF4-FFF2-40B4-BE49-F238E27FC236}">
                <a16:creationId xmlns:a16="http://schemas.microsoft.com/office/drawing/2014/main" id="{A34CA8D7-298C-3107-AADB-72B403042E7E}"/>
              </a:ext>
            </a:extLst>
          </p:cNvPr>
          <p:cNvPicPr>
            <a:picLocks noGrp="1" noChangeAspect="1"/>
          </p:cNvPicPr>
          <p:nvPr>
            <p:ph idx="1"/>
          </p:nvPr>
        </p:nvPicPr>
        <p:blipFill>
          <a:blip r:embed="rId2"/>
          <a:stretch>
            <a:fillRect/>
          </a:stretch>
        </p:blipFill>
        <p:spPr>
          <a:xfrm>
            <a:off x="1035697" y="1690688"/>
            <a:ext cx="9713167" cy="4802187"/>
          </a:xfrm>
        </p:spPr>
      </p:pic>
    </p:spTree>
    <p:extLst>
      <p:ext uri="{BB962C8B-B14F-4D97-AF65-F5344CB8AC3E}">
        <p14:creationId xmlns:p14="http://schemas.microsoft.com/office/powerpoint/2010/main" val="57547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310A-177E-93DF-9A8F-B527AEAF2683}"/>
              </a:ext>
            </a:extLst>
          </p:cNvPr>
          <p:cNvSpPr>
            <a:spLocks noGrp="1"/>
          </p:cNvSpPr>
          <p:nvPr>
            <p:ph type="title"/>
          </p:nvPr>
        </p:nvSpPr>
        <p:spPr>
          <a:xfrm>
            <a:off x="951721" y="139960"/>
            <a:ext cx="10515600" cy="1504076"/>
          </a:xfrm>
        </p:spPr>
        <p:txBody>
          <a:bodyPr>
            <a:normAutofit fontScale="90000"/>
          </a:bodyPr>
          <a:lstStyle/>
          <a:p>
            <a:r>
              <a:rPr lang="en-US" sz="4000" b="1" dirty="0">
                <a:latin typeface="Times New Roman" panose="02020603050405020304" pitchFamily="18" charset="0"/>
                <a:cs typeface="Times New Roman" panose="02020603050405020304" pitchFamily="18" charset="0"/>
              </a:rPr>
              <a:t>Screenshot</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Inserting the </a:t>
            </a:r>
            <a:r>
              <a:rPr lang="en-US" sz="2400" b="1" dirty="0">
                <a:latin typeface="Times New Roman" panose="02020603050405020304" pitchFamily="18" charset="0"/>
                <a:cs typeface="Times New Roman" panose="02020603050405020304" pitchFamily="18" charset="0"/>
              </a:rPr>
              <a:t>Admin and Visitor </a:t>
            </a:r>
            <a:r>
              <a:rPr lang="en-US" sz="2400" dirty="0">
                <a:latin typeface="Times New Roman" panose="02020603050405020304" pitchFamily="18" charset="0"/>
                <a:cs typeface="Times New Roman" panose="02020603050405020304" pitchFamily="18" charset="0"/>
              </a:rPr>
              <a:t>By Using </a:t>
            </a:r>
            <a:r>
              <a:rPr lang="en-US" sz="2400" b="1" dirty="0">
                <a:latin typeface="Times New Roman" panose="02020603050405020304" pitchFamily="18" charset="0"/>
                <a:cs typeface="Times New Roman" panose="02020603050405020304" pitchFamily="18" charset="0"/>
              </a:rPr>
              <a:t>POST</a:t>
            </a:r>
            <a:r>
              <a:rPr lang="en-US" sz="2400" dirty="0">
                <a:latin typeface="Times New Roman" panose="02020603050405020304" pitchFamily="18" charset="0"/>
                <a:cs typeface="Times New Roman" panose="02020603050405020304" pitchFamily="18" charset="0"/>
              </a:rPr>
              <a:t> Method</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URL:http://localhost:8081/admins/</a:t>
            </a:r>
            <a:endParaRPr lang="en-IN" sz="24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28D45FF-2623-4954-C5FB-41455ABCC23D}"/>
              </a:ext>
            </a:extLst>
          </p:cNvPr>
          <p:cNvPicPr>
            <a:picLocks noGrp="1" noChangeAspect="1"/>
          </p:cNvPicPr>
          <p:nvPr>
            <p:ph idx="1"/>
          </p:nvPr>
        </p:nvPicPr>
        <p:blipFill>
          <a:blip r:embed="rId2"/>
          <a:stretch>
            <a:fillRect/>
          </a:stretch>
        </p:blipFill>
        <p:spPr>
          <a:xfrm>
            <a:off x="951721" y="1791478"/>
            <a:ext cx="10356981" cy="4701397"/>
          </a:xfrm>
        </p:spPr>
      </p:pic>
    </p:spTree>
    <p:extLst>
      <p:ext uri="{BB962C8B-B14F-4D97-AF65-F5344CB8AC3E}">
        <p14:creationId xmlns:p14="http://schemas.microsoft.com/office/powerpoint/2010/main" val="4034269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5BBD-ACE2-E2CD-4281-3157255AFB93}"/>
              </a:ext>
            </a:extLst>
          </p:cNvPr>
          <p:cNvSpPr>
            <a:spLocks noGrp="1"/>
          </p:cNvSpPr>
          <p:nvPr>
            <p:ph type="title"/>
          </p:nvPr>
        </p:nvSpPr>
        <p:spPr>
          <a:xfrm>
            <a:off x="838200" y="365126"/>
            <a:ext cx="10515600" cy="558606"/>
          </a:xfrm>
        </p:spPr>
        <p:txBody>
          <a:bodyPr>
            <a:normAutofit fontScale="90000"/>
          </a:bodyPr>
          <a:lstStyle/>
          <a:p>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Display the all record of </a:t>
            </a:r>
            <a:r>
              <a:rPr lang="en-US" sz="2400" b="1" dirty="0">
                <a:latin typeface="Times New Roman" panose="02020603050405020304" pitchFamily="18" charset="0"/>
                <a:cs typeface="Times New Roman" panose="02020603050405020304" pitchFamily="18" charset="0"/>
              </a:rPr>
              <a:t>Admin</a:t>
            </a:r>
            <a:r>
              <a:rPr lang="en-US" sz="2400" dirty="0">
                <a:latin typeface="Times New Roman" panose="02020603050405020304" pitchFamily="18" charset="0"/>
                <a:cs typeface="Times New Roman" panose="02020603050405020304" pitchFamily="18" charset="0"/>
              </a:rPr>
              <a:t> By Using </a:t>
            </a:r>
            <a:r>
              <a:rPr lang="en-US" sz="2400" b="1" dirty="0">
                <a:latin typeface="Times New Roman" panose="02020603050405020304" pitchFamily="18" charset="0"/>
                <a:cs typeface="Times New Roman" panose="02020603050405020304" pitchFamily="18" charset="0"/>
              </a:rPr>
              <a:t>GET</a:t>
            </a:r>
            <a:r>
              <a:rPr lang="en-US" sz="2400" dirty="0">
                <a:latin typeface="Times New Roman" panose="02020603050405020304" pitchFamily="18" charset="0"/>
                <a:cs typeface="Times New Roman" panose="02020603050405020304" pitchFamily="18" charset="0"/>
              </a:rPr>
              <a:t> Method</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URL:http://localhost:8081/admins/</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687F2A3-6F5A-60AF-54F6-66E44B1574EB}"/>
              </a:ext>
            </a:extLst>
          </p:cNvPr>
          <p:cNvPicPr>
            <a:picLocks noGrp="1" noChangeAspect="1"/>
          </p:cNvPicPr>
          <p:nvPr>
            <p:ph idx="1"/>
          </p:nvPr>
        </p:nvPicPr>
        <p:blipFill>
          <a:blip r:embed="rId2"/>
          <a:stretch>
            <a:fillRect/>
          </a:stretch>
        </p:blipFill>
        <p:spPr>
          <a:xfrm>
            <a:off x="838200" y="1258888"/>
            <a:ext cx="10414518" cy="5233986"/>
          </a:xfrm>
        </p:spPr>
      </p:pic>
    </p:spTree>
    <p:extLst>
      <p:ext uri="{BB962C8B-B14F-4D97-AF65-F5344CB8AC3E}">
        <p14:creationId xmlns:p14="http://schemas.microsoft.com/office/powerpoint/2010/main" val="1622063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39F96-B7F3-BB00-0EB5-EC89F8A02705}"/>
              </a:ext>
            </a:extLst>
          </p:cNvPr>
          <p:cNvSpPr>
            <a:spLocks noGrp="1"/>
          </p:cNvSpPr>
          <p:nvPr>
            <p:ph type="title"/>
          </p:nvPr>
        </p:nvSpPr>
        <p:spPr>
          <a:xfrm>
            <a:off x="811764" y="313709"/>
            <a:ext cx="10663334" cy="642581"/>
          </a:xfrm>
        </p:spPr>
        <p:txBody>
          <a:bodyPr>
            <a:noAutofit/>
          </a:bodyPr>
          <a:lstStyle/>
          <a:p>
            <a:r>
              <a:rPr lang="en-US" sz="2200" dirty="0">
                <a:latin typeface="Times New Roman" panose="02020603050405020304" pitchFamily="18" charset="0"/>
                <a:cs typeface="Times New Roman" panose="02020603050405020304" pitchFamily="18" charset="0"/>
              </a:rPr>
              <a:t>Display the all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AB75B86-86CD-59C3-A591-6B545C2E4174}"/>
              </a:ext>
            </a:extLst>
          </p:cNvPr>
          <p:cNvPicPr>
            <a:picLocks noGrp="1" noChangeAspect="1"/>
          </p:cNvPicPr>
          <p:nvPr>
            <p:ph idx="1"/>
          </p:nvPr>
        </p:nvPicPr>
        <p:blipFill>
          <a:blip r:embed="rId2"/>
          <a:stretch>
            <a:fillRect/>
          </a:stretch>
        </p:blipFill>
        <p:spPr>
          <a:xfrm>
            <a:off x="811764" y="1119187"/>
            <a:ext cx="10590244" cy="5425103"/>
          </a:xfrm>
        </p:spPr>
      </p:pic>
    </p:spTree>
    <p:extLst>
      <p:ext uri="{BB962C8B-B14F-4D97-AF65-F5344CB8AC3E}">
        <p14:creationId xmlns:p14="http://schemas.microsoft.com/office/powerpoint/2010/main" val="203120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0F66-10E4-3B56-847E-951CC6D6B8E3}"/>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Content</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82411B-834D-1E0D-D378-AD885234B453}"/>
              </a:ext>
            </a:extLst>
          </p:cNvPr>
          <p:cNvSpPr>
            <a:spLocks noGrp="1"/>
          </p:cNvSpPr>
          <p:nvPr>
            <p:ph idx="1"/>
          </p:nvPr>
        </p:nvSpPr>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Introduction</a:t>
            </a:r>
          </a:p>
          <a:p>
            <a:r>
              <a:rPr lang="en-IN" dirty="0">
                <a:latin typeface="Times New Roman" panose="02020603050405020304" pitchFamily="18" charset="0"/>
                <a:cs typeface="Times New Roman" panose="02020603050405020304" pitchFamily="18" charset="0"/>
              </a:rPr>
              <a:t>Objectives</a:t>
            </a:r>
          </a:p>
          <a:p>
            <a:r>
              <a:rPr lang="en-IN" dirty="0">
                <a:latin typeface="Times New Roman" panose="02020603050405020304" pitchFamily="18" charset="0"/>
                <a:cs typeface="Times New Roman" panose="02020603050405020304" pitchFamily="18" charset="0"/>
              </a:rPr>
              <a:t>Modules Description</a:t>
            </a:r>
          </a:p>
          <a:p>
            <a:r>
              <a:rPr lang="en-IN" dirty="0">
                <a:latin typeface="Times New Roman" panose="02020603050405020304" pitchFamily="18" charset="0"/>
                <a:cs typeface="Times New Roman" panose="02020603050405020304" pitchFamily="18" charset="0"/>
              </a:rPr>
              <a:t>Requirement</a:t>
            </a:r>
          </a:p>
          <a:p>
            <a:r>
              <a:rPr lang="en-IN" dirty="0">
                <a:latin typeface="Times New Roman" panose="02020603050405020304" pitchFamily="18" charset="0"/>
                <a:cs typeface="Times New Roman" panose="02020603050405020304" pitchFamily="18" charset="0"/>
              </a:rPr>
              <a:t>Curd Operation</a:t>
            </a:r>
          </a:p>
          <a:p>
            <a:r>
              <a:rPr lang="en-IN" dirty="0">
                <a:latin typeface="Times New Roman" panose="02020603050405020304" pitchFamily="18" charset="0"/>
                <a:cs typeface="Times New Roman" panose="02020603050405020304" pitchFamily="18" charset="0"/>
              </a:rPr>
              <a:t>Annotation</a:t>
            </a:r>
          </a:p>
          <a:p>
            <a:r>
              <a:rPr lang="en-IN" dirty="0">
                <a:latin typeface="Times New Roman" panose="02020603050405020304" pitchFamily="18" charset="0"/>
                <a:cs typeface="Times New Roman" panose="02020603050405020304" pitchFamily="18" charset="0"/>
              </a:rPr>
              <a:t>Spring Boot Project Architecture</a:t>
            </a:r>
          </a:p>
          <a:p>
            <a:r>
              <a:rPr lang="en-IN" dirty="0">
                <a:latin typeface="Times New Roman" panose="02020603050405020304" pitchFamily="18" charset="0"/>
                <a:cs typeface="Times New Roman" panose="02020603050405020304" pitchFamily="18" charset="0"/>
              </a:rPr>
              <a:t>Structure of Project</a:t>
            </a:r>
          </a:p>
          <a:p>
            <a:r>
              <a:rPr lang="en-IN" dirty="0">
                <a:latin typeface="Times New Roman" panose="02020603050405020304" pitchFamily="18" charset="0"/>
                <a:cs typeface="Times New Roman" panose="02020603050405020304" pitchFamily="18" charset="0"/>
              </a:rPr>
              <a:t>Database Connection</a:t>
            </a:r>
          </a:p>
          <a:p>
            <a:r>
              <a:rPr lang="en-IN" dirty="0">
                <a:latin typeface="Times New Roman" panose="02020603050405020304" pitchFamily="18" charset="0"/>
                <a:cs typeface="Times New Roman" panose="02020603050405020304" pitchFamily="18" charset="0"/>
              </a:rPr>
              <a:t>Screenshots</a:t>
            </a:r>
          </a:p>
          <a:p>
            <a:r>
              <a:rPr lang="en-IN" dirty="0">
                <a:latin typeface="Times New Roman" panose="02020603050405020304" pitchFamily="18" charset="0"/>
                <a:cs typeface="Times New Roman" panose="02020603050405020304" pitchFamily="18" charset="0"/>
              </a:rPr>
              <a:t>Database Table Design</a:t>
            </a:r>
          </a:p>
          <a:p>
            <a:r>
              <a:rPr lang="en-IN" dirty="0">
                <a:latin typeface="Times New Roman" panose="02020603050405020304" pitchFamily="18" charset="0"/>
                <a:cs typeface="Times New Roman" panose="02020603050405020304" pitchFamily="18" charset="0"/>
              </a:rPr>
              <a:t>Conclusion</a:t>
            </a:r>
          </a:p>
          <a:p>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11109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D2BB4-95C2-08C2-B934-8FA80B38D3C2}"/>
              </a:ext>
            </a:extLst>
          </p:cNvPr>
          <p:cNvSpPr>
            <a:spLocks noGrp="1"/>
          </p:cNvSpPr>
          <p:nvPr>
            <p:ph type="title"/>
          </p:nvPr>
        </p:nvSpPr>
        <p:spPr>
          <a:xfrm>
            <a:off x="634483" y="271819"/>
            <a:ext cx="10719318" cy="717225"/>
          </a:xfrm>
        </p:spPr>
        <p:txBody>
          <a:bodyPr>
            <a:normAutofit/>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Id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URL:http://localhost:8081/admins/1001/</a:t>
            </a:r>
            <a:endParaRPr lang="en-IN" sz="22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CCE46BE-EE20-F859-C1B1-1CC3E4B619E2}"/>
              </a:ext>
            </a:extLst>
          </p:cNvPr>
          <p:cNvPicPr>
            <a:picLocks noGrp="1" noChangeAspect="1"/>
          </p:cNvPicPr>
          <p:nvPr>
            <p:ph idx="1"/>
          </p:nvPr>
        </p:nvPicPr>
        <p:blipFill>
          <a:blip r:embed="rId2"/>
          <a:stretch>
            <a:fillRect/>
          </a:stretch>
        </p:blipFill>
        <p:spPr>
          <a:xfrm>
            <a:off x="634482" y="1305541"/>
            <a:ext cx="10580915" cy="5197896"/>
          </a:xfrm>
        </p:spPr>
      </p:pic>
    </p:spTree>
    <p:extLst>
      <p:ext uri="{BB962C8B-B14F-4D97-AF65-F5344CB8AC3E}">
        <p14:creationId xmlns:p14="http://schemas.microsoft.com/office/powerpoint/2010/main" val="3658472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C2F0-50F0-3247-839F-4BDD490FD379}"/>
              </a:ext>
            </a:extLst>
          </p:cNvPr>
          <p:cNvSpPr>
            <a:spLocks noGrp="1"/>
          </p:cNvSpPr>
          <p:nvPr>
            <p:ph type="title"/>
          </p:nvPr>
        </p:nvSpPr>
        <p:spPr>
          <a:xfrm>
            <a:off x="772885" y="318472"/>
            <a:ext cx="10515600" cy="726557"/>
          </a:xfrm>
        </p:spPr>
        <p:txBody>
          <a:bodyPr>
            <a:normAutofit/>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Id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URL:http://localhost:8081/visitors/1/</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FF213E6-2485-46B3-C57C-F76FFEA71D08}"/>
              </a:ext>
            </a:extLst>
          </p:cNvPr>
          <p:cNvPicPr>
            <a:picLocks noGrp="1" noChangeAspect="1"/>
          </p:cNvPicPr>
          <p:nvPr>
            <p:ph idx="1"/>
          </p:nvPr>
        </p:nvPicPr>
        <p:blipFill>
          <a:blip r:embed="rId2"/>
          <a:stretch>
            <a:fillRect/>
          </a:stretch>
        </p:blipFill>
        <p:spPr>
          <a:xfrm>
            <a:off x="772885" y="1535727"/>
            <a:ext cx="10515599" cy="4855741"/>
          </a:xfrm>
        </p:spPr>
      </p:pic>
    </p:spTree>
    <p:extLst>
      <p:ext uri="{BB962C8B-B14F-4D97-AF65-F5344CB8AC3E}">
        <p14:creationId xmlns:p14="http://schemas.microsoft.com/office/powerpoint/2010/main" val="333494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3651-AF6B-AFD0-6521-CECBA6EC26D2}"/>
              </a:ext>
            </a:extLst>
          </p:cNvPr>
          <p:cNvSpPr>
            <a:spLocks noGrp="1"/>
          </p:cNvSpPr>
          <p:nvPr>
            <p:ph type="title"/>
          </p:nvPr>
        </p:nvSpPr>
        <p:spPr>
          <a:xfrm>
            <a:off x="838200" y="318472"/>
            <a:ext cx="10515600" cy="689234"/>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Name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URL:http://localhost:8081/admins/name/Pavithra/</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BBEB527-D708-77A8-2036-E9BEFDB39A9B}"/>
              </a:ext>
            </a:extLst>
          </p:cNvPr>
          <p:cNvPicPr>
            <a:picLocks noGrp="1" noChangeAspect="1"/>
          </p:cNvPicPr>
          <p:nvPr>
            <p:ph idx="1"/>
          </p:nvPr>
        </p:nvPicPr>
        <p:blipFill>
          <a:blip r:embed="rId2"/>
          <a:stretch>
            <a:fillRect/>
          </a:stretch>
        </p:blipFill>
        <p:spPr>
          <a:xfrm>
            <a:off x="838200" y="1128713"/>
            <a:ext cx="10423849" cy="5290748"/>
          </a:xfrm>
        </p:spPr>
      </p:pic>
    </p:spTree>
    <p:extLst>
      <p:ext uri="{BB962C8B-B14F-4D97-AF65-F5344CB8AC3E}">
        <p14:creationId xmlns:p14="http://schemas.microsoft.com/office/powerpoint/2010/main" val="304417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F34C-28D8-B638-C308-6A874E191614}"/>
              </a:ext>
            </a:extLst>
          </p:cNvPr>
          <p:cNvSpPr>
            <a:spLocks noGrp="1"/>
          </p:cNvSpPr>
          <p:nvPr>
            <p:ph type="title"/>
          </p:nvPr>
        </p:nvSpPr>
        <p:spPr>
          <a:xfrm>
            <a:off x="811763" y="365125"/>
            <a:ext cx="10542037" cy="726557"/>
          </a:xfrm>
        </p:spPr>
        <p:txBody>
          <a:bodyPr>
            <a:normAutofit/>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AccomodationType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URL:http://localhost:8081/admins/accomodationtype/Star Hotel/</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F43C477-71A0-9A92-1866-E1A8FE6E8DD7}"/>
              </a:ext>
            </a:extLst>
          </p:cNvPr>
          <p:cNvPicPr>
            <a:picLocks noGrp="1" noChangeAspect="1"/>
          </p:cNvPicPr>
          <p:nvPr>
            <p:ph idx="1"/>
          </p:nvPr>
        </p:nvPicPr>
        <p:blipFill>
          <a:blip r:embed="rId2"/>
          <a:stretch>
            <a:fillRect/>
          </a:stretch>
        </p:blipFill>
        <p:spPr>
          <a:xfrm>
            <a:off x="838200" y="1436331"/>
            <a:ext cx="10134600" cy="5011122"/>
          </a:xfrm>
        </p:spPr>
      </p:pic>
    </p:spTree>
    <p:extLst>
      <p:ext uri="{BB962C8B-B14F-4D97-AF65-F5344CB8AC3E}">
        <p14:creationId xmlns:p14="http://schemas.microsoft.com/office/powerpoint/2010/main" val="2906731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2B9E-9BEE-D662-ABB3-E94853E96D52}"/>
              </a:ext>
            </a:extLst>
          </p:cNvPr>
          <p:cNvSpPr>
            <a:spLocks noGrp="1"/>
          </p:cNvSpPr>
          <p:nvPr>
            <p:ph type="title"/>
          </p:nvPr>
        </p:nvSpPr>
        <p:spPr>
          <a:xfrm>
            <a:off x="746449" y="318472"/>
            <a:ext cx="10607351" cy="754547"/>
          </a:xfrm>
        </p:spPr>
        <p:txBody>
          <a:bodyPr>
            <a:normAutofit/>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RoomType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URL:http://localhost:8081/admins/room type/Ac-Type/</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2C6963A-7EBF-F82A-A825-7988CE9357EB}"/>
              </a:ext>
            </a:extLst>
          </p:cNvPr>
          <p:cNvPicPr>
            <a:picLocks noGrp="1" noChangeAspect="1"/>
          </p:cNvPicPr>
          <p:nvPr>
            <p:ph idx="1"/>
          </p:nvPr>
        </p:nvPicPr>
        <p:blipFill>
          <a:blip r:embed="rId2"/>
          <a:stretch>
            <a:fillRect/>
          </a:stretch>
        </p:blipFill>
        <p:spPr>
          <a:xfrm>
            <a:off x="681134" y="1424603"/>
            <a:ext cx="10198359" cy="5161577"/>
          </a:xfrm>
        </p:spPr>
      </p:pic>
    </p:spTree>
    <p:extLst>
      <p:ext uri="{BB962C8B-B14F-4D97-AF65-F5344CB8AC3E}">
        <p14:creationId xmlns:p14="http://schemas.microsoft.com/office/powerpoint/2010/main" val="1261465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BBE0-5D40-1645-108A-B6063003DF06}"/>
              </a:ext>
            </a:extLst>
          </p:cNvPr>
          <p:cNvSpPr>
            <a:spLocks noGrp="1"/>
          </p:cNvSpPr>
          <p:nvPr>
            <p:ph type="title"/>
          </p:nvPr>
        </p:nvSpPr>
        <p:spPr>
          <a:xfrm>
            <a:off x="838200" y="365126"/>
            <a:ext cx="10515600" cy="567936"/>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Name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URL:http://localhost:8081/visitors/name/Akshaya/</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7AAF97A-2ABF-941F-F4BE-B9B1D8F956F8}"/>
              </a:ext>
            </a:extLst>
          </p:cNvPr>
          <p:cNvPicPr>
            <a:picLocks noGrp="1" noChangeAspect="1"/>
          </p:cNvPicPr>
          <p:nvPr>
            <p:ph idx="1"/>
          </p:nvPr>
        </p:nvPicPr>
        <p:blipFill>
          <a:blip r:embed="rId2"/>
          <a:stretch>
            <a:fillRect/>
          </a:stretch>
        </p:blipFill>
        <p:spPr>
          <a:xfrm>
            <a:off x="838201" y="1352550"/>
            <a:ext cx="9873342" cy="5140324"/>
          </a:xfrm>
        </p:spPr>
      </p:pic>
    </p:spTree>
    <p:extLst>
      <p:ext uri="{BB962C8B-B14F-4D97-AF65-F5344CB8AC3E}">
        <p14:creationId xmlns:p14="http://schemas.microsoft.com/office/powerpoint/2010/main" val="3122601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7A6EF-DAEF-7DD9-A5DB-CB94D92F2B85}"/>
              </a:ext>
            </a:extLst>
          </p:cNvPr>
          <p:cNvSpPr>
            <a:spLocks noGrp="1"/>
          </p:cNvSpPr>
          <p:nvPr>
            <p:ph type="title"/>
          </p:nvPr>
        </p:nvSpPr>
        <p:spPr>
          <a:xfrm>
            <a:off x="838200" y="365126"/>
            <a:ext cx="10515600" cy="558606"/>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EmailId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URL:http://localhost:8081/visitors/emailid/swetha@gmail.com/</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E029DAD-4572-74CA-84D6-7A682154A643}"/>
              </a:ext>
            </a:extLst>
          </p:cNvPr>
          <p:cNvPicPr>
            <a:picLocks noGrp="1" noChangeAspect="1"/>
          </p:cNvPicPr>
          <p:nvPr>
            <p:ph idx="1"/>
          </p:nvPr>
        </p:nvPicPr>
        <p:blipFill>
          <a:blip r:embed="rId2"/>
          <a:stretch>
            <a:fillRect/>
          </a:stretch>
        </p:blipFill>
        <p:spPr>
          <a:xfrm>
            <a:off x="838199" y="1222374"/>
            <a:ext cx="10367865" cy="5270499"/>
          </a:xfrm>
        </p:spPr>
      </p:pic>
    </p:spTree>
    <p:extLst>
      <p:ext uri="{BB962C8B-B14F-4D97-AF65-F5344CB8AC3E}">
        <p14:creationId xmlns:p14="http://schemas.microsoft.com/office/powerpoint/2010/main" val="55849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602A1-32D0-1D29-D401-0724824FA4BB}"/>
              </a:ext>
            </a:extLst>
          </p:cNvPr>
          <p:cNvSpPr>
            <a:spLocks noGrp="1"/>
          </p:cNvSpPr>
          <p:nvPr>
            <p:ph type="title"/>
          </p:nvPr>
        </p:nvSpPr>
        <p:spPr>
          <a:xfrm>
            <a:off x="838200" y="365126"/>
            <a:ext cx="10515600" cy="539944"/>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Address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URL:http://localhost:8081/visitors/address/Chennai/</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2E8A254-2688-A64F-8904-EC9FFDDC0A5C}"/>
              </a:ext>
            </a:extLst>
          </p:cNvPr>
          <p:cNvPicPr>
            <a:picLocks noGrp="1" noChangeAspect="1"/>
          </p:cNvPicPr>
          <p:nvPr>
            <p:ph idx="1"/>
          </p:nvPr>
        </p:nvPicPr>
        <p:blipFill>
          <a:blip r:embed="rId2"/>
          <a:stretch>
            <a:fillRect/>
          </a:stretch>
        </p:blipFill>
        <p:spPr>
          <a:xfrm>
            <a:off x="765110" y="1184275"/>
            <a:ext cx="10422293" cy="5308599"/>
          </a:xfrm>
        </p:spPr>
      </p:pic>
    </p:spTree>
    <p:extLst>
      <p:ext uri="{BB962C8B-B14F-4D97-AF65-F5344CB8AC3E}">
        <p14:creationId xmlns:p14="http://schemas.microsoft.com/office/powerpoint/2010/main" val="258607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4AA2-62C5-D01B-D343-5BB99E4776D6}"/>
              </a:ext>
            </a:extLst>
          </p:cNvPr>
          <p:cNvSpPr>
            <a:spLocks noGrp="1"/>
          </p:cNvSpPr>
          <p:nvPr>
            <p:ph type="title"/>
          </p:nvPr>
        </p:nvSpPr>
        <p:spPr>
          <a:xfrm>
            <a:off x="838200" y="318472"/>
            <a:ext cx="10515600" cy="549275"/>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Destination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URL:http://localhost:8081/visitors/destination/Kerala/</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D01BA3F-BED4-70F5-82C8-422F603109A1}"/>
              </a:ext>
            </a:extLst>
          </p:cNvPr>
          <p:cNvPicPr>
            <a:picLocks noGrp="1" noChangeAspect="1"/>
          </p:cNvPicPr>
          <p:nvPr>
            <p:ph idx="1"/>
          </p:nvPr>
        </p:nvPicPr>
        <p:blipFill>
          <a:blip r:embed="rId2"/>
          <a:stretch>
            <a:fillRect/>
          </a:stretch>
        </p:blipFill>
        <p:spPr>
          <a:xfrm>
            <a:off x="838200" y="1222374"/>
            <a:ext cx="10293220" cy="5317153"/>
          </a:xfrm>
        </p:spPr>
      </p:pic>
    </p:spTree>
    <p:extLst>
      <p:ext uri="{BB962C8B-B14F-4D97-AF65-F5344CB8AC3E}">
        <p14:creationId xmlns:p14="http://schemas.microsoft.com/office/powerpoint/2010/main" val="1602020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133D1-3C49-DDC9-7105-78F9F03183C2}"/>
              </a:ext>
            </a:extLst>
          </p:cNvPr>
          <p:cNvSpPr>
            <a:spLocks noGrp="1"/>
          </p:cNvSpPr>
          <p:nvPr>
            <p:ph type="title"/>
          </p:nvPr>
        </p:nvSpPr>
        <p:spPr>
          <a:xfrm>
            <a:off x="838200" y="318473"/>
            <a:ext cx="10515600" cy="511952"/>
          </a:xfrm>
        </p:spPr>
        <p:txBody>
          <a:bodyPr>
            <a:normAutofit fontScale="90000"/>
          </a:bodyPr>
          <a:lstStyle/>
          <a:p>
            <a:r>
              <a:rPr lang="en-US" sz="2200" dirty="0">
                <a:latin typeface="Times New Roman" panose="02020603050405020304" pitchFamily="18" charset="0"/>
                <a:cs typeface="Times New Roman" panose="02020603050405020304" pitchFamily="18" charset="0"/>
              </a:rPr>
              <a:t>If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wants to change the </a:t>
            </a:r>
            <a:r>
              <a:rPr lang="en-US" sz="2200" b="1" dirty="0">
                <a:latin typeface="Times New Roman" panose="02020603050405020304" pitchFamily="18" charset="0"/>
                <a:cs typeface="Times New Roman" panose="02020603050405020304" pitchFamily="18" charset="0"/>
              </a:rPr>
              <a:t>Password</a:t>
            </a:r>
            <a:r>
              <a:rPr lang="en-US" sz="2200" dirty="0">
                <a:latin typeface="Times New Roman" panose="02020603050405020304" pitchFamily="18" charset="0"/>
                <a:cs typeface="Times New Roman" panose="02020603050405020304" pitchFamily="18" charset="0"/>
              </a:rPr>
              <a:t> By Using </a:t>
            </a:r>
            <a:r>
              <a:rPr lang="en-US" sz="2200" b="1" dirty="0">
                <a:latin typeface="Times New Roman" panose="02020603050405020304" pitchFamily="18" charset="0"/>
                <a:cs typeface="Times New Roman" panose="02020603050405020304" pitchFamily="18" charset="0"/>
              </a:rPr>
              <a:t>PUT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URL:http://localhost:8081/admins/1001/</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E5BA0D3-A6E3-021F-EB01-B5224C4FFE4A}"/>
              </a:ext>
            </a:extLst>
          </p:cNvPr>
          <p:cNvPicPr>
            <a:picLocks noGrp="1" noChangeAspect="1"/>
          </p:cNvPicPr>
          <p:nvPr>
            <p:ph idx="1"/>
          </p:nvPr>
        </p:nvPicPr>
        <p:blipFill>
          <a:blip r:embed="rId2"/>
          <a:stretch>
            <a:fillRect/>
          </a:stretch>
        </p:blipFill>
        <p:spPr>
          <a:xfrm>
            <a:off x="746449" y="969963"/>
            <a:ext cx="10832841" cy="5253037"/>
          </a:xfrm>
        </p:spPr>
      </p:pic>
    </p:spTree>
    <p:extLst>
      <p:ext uri="{BB962C8B-B14F-4D97-AF65-F5344CB8AC3E}">
        <p14:creationId xmlns:p14="http://schemas.microsoft.com/office/powerpoint/2010/main" val="281649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6A332-29E2-E9AE-F624-98141AD4A7B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Introduction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7C8BB7D-D60F-5EB6-A7DB-782B80B965FD}"/>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The project “Tourist Management System” is developed using spring boot framework, which mainly focuses on basic operations of visitors information system.</a:t>
            </a:r>
          </a:p>
          <a:p>
            <a:r>
              <a:rPr lang="en-US" dirty="0">
                <a:latin typeface="Times New Roman" panose="02020603050405020304" pitchFamily="18" charset="0"/>
                <a:cs typeface="Times New Roman" panose="02020603050405020304" pitchFamily="18" charset="0"/>
              </a:rPr>
              <a:t> In this project we have implemented admin module to maintain the      visitor details and store all the information of the visitor on the database.</a:t>
            </a:r>
          </a:p>
          <a:p>
            <a:r>
              <a:rPr lang="en-US" dirty="0">
                <a:latin typeface="Times New Roman" panose="02020603050405020304" pitchFamily="18" charset="0"/>
                <a:cs typeface="Times New Roman" panose="02020603050405020304" pitchFamily="18" charset="0"/>
              </a:rPr>
              <a:t>It will help visitors to find the perfect holiday place, accommodation with perfect price package.</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4351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5F61-1761-4B24-43C2-DDC81DBF0F38}"/>
              </a:ext>
            </a:extLst>
          </p:cNvPr>
          <p:cNvSpPr>
            <a:spLocks noGrp="1"/>
          </p:cNvSpPr>
          <p:nvPr>
            <p:ph type="title"/>
          </p:nvPr>
        </p:nvSpPr>
        <p:spPr>
          <a:xfrm>
            <a:off x="838200" y="365126"/>
            <a:ext cx="10515600" cy="567936"/>
          </a:xfrm>
        </p:spPr>
        <p:txBody>
          <a:bodyPr>
            <a:normAutofit fontScale="90000"/>
          </a:bodyPr>
          <a:lstStyle/>
          <a:p>
            <a:r>
              <a:rPr lang="en-US" sz="2200" dirty="0">
                <a:latin typeface="Times New Roman" panose="02020603050405020304" pitchFamily="18" charset="0"/>
                <a:cs typeface="Times New Roman" panose="02020603050405020304" pitchFamily="18" charset="0"/>
              </a:rPr>
              <a:t>If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wants to change the </a:t>
            </a:r>
            <a:r>
              <a:rPr lang="en-US" sz="2200" b="1" dirty="0">
                <a:latin typeface="Times New Roman" panose="02020603050405020304" pitchFamily="18" charset="0"/>
                <a:cs typeface="Times New Roman" panose="02020603050405020304" pitchFamily="18" charset="0"/>
              </a:rPr>
              <a:t>Address and Destination</a:t>
            </a:r>
            <a:r>
              <a:rPr lang="en-US" sz="2200" dirty="0">
                <a:latin typeface="Times New Roman" panose="02020603050405020304" pitchFamily="18" charset="0"/>
                <a:cs typeface="Times New Roman" panose="02020603050405020304" pitchFamily="18" charset="0"/>
              </a:rPr>
              <a:t> By Using </a:t>
            </a:r>
            <a:r>
              <a:rPr lang="en-US" sz="2200" b="1" dirty="0">
                <a:latin typeface="Times New Roman" panose="02020603050405020304" pitchFamily="18" charset="0"/>
                <a:cs typeface="Times New Roman" panose="02020603050405020304" pitchFamily="18" charset="0"/>
              </a:rPr>
              <a:t>PUT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URL:http://localhost:8081/visitors/2/</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5B0A60E-376B-7087-81B4-CB621A1069DA}"/>
              </a:ext>
            </a:extLst>
          </p:cNvPr>
          <p:cNvPicPr>
            <a:picLocks noGrp="1" noChangeAspect="1"/>
          </p:cNvPicPr>
          <p:nvPr>
            <p:ph idx="1"/>
          </p:nvPr>
        </p:nvPicPr>
        <p:blipFill>
          <a:blip r:embed="rId2"/>
          <a:stretch>
            <a:fillRect/>
          </a:stretch>
        </p:blipFill>
        <p:spPr>
          <a:xfrm>
            <a:off x="905069" y="1231900"/>
            <a:ext cx="10448731" cy="5149850"/>
          </a:xfrm>
        </p:spPr>
      </p:pic>
    </p:spTree>
    <p:extLst>
      <p:ext uri="{BB962C8B-B14F-4D97-AF65-F5344CB8AC3E}">
        <p14:creationId xmlns:p14="http://schemas.microsoft.com/office/powerpoint/2010/main" val="222199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F573-B5B1-1CEB-DFD5-A3BB10BEDFF8}"/>
              </a:ext>
            </a:extLst>
          </p:cNvPr>
          <p:cNvSpPr>
            <a:spLocks noGrp="1"/>
          </p:cNvSpPr>
          <p:nvPr>
            <p:ph type="title"/>
          </p:nvPr>
        </p:nvSpPr>
        <p:spPr>
          <a:xfrm>
            <a:off x="838200" y="318472"/>
            <a:ext cx="10515600" cy="670573"/>
          </a:xfrm>
        </p:spPr>
        <p:txBody>
          <a:bodyPr>
            <a:normAutofit fontScale="90000"/>
          </a:bodyPr>
          <a:lstStyle/>
          <a:p>
            <a:r>
              <a:rPr lang="en-US" sz="2200" dirty="0">
                <a:latin typeface="Times New Roman" panose="02020603050405020304" pitchFamily="18" charset="0"/>
                <a:cs typeface="Times New Roman" panose="02020603050405020304" pitchFamily="18" charset="0"/>
              </a:rPr>
              <a:t>Deleting the </a:t>
            </a:r>
            <a:r>
              <a:rPr lang="en-US" sz="2200" b="1" dirty="0">
                <a:latin typeface="Times New Roman" panose="02020603050405020304" pitchFamily="18" charset="0"/>
                <a:cs typeface="Times New Roman" panose="02020603050405020304" pitchFamily="18" charset="0"/>
              </a:rPr>
              <a:t>Visitor Record Based on Id</a:t>
            </a:r>
            <a:r>
              <a:rPr lang="en-US" sz="2200" dirty="0">
                <a:latin typeface="Times New Roman" panose="02020603050405020304" pitchFamily="18" charset="0"/>
                <a:cs typeface="Times New Roman" panose="02020603050405020304" pitchFamily="18" charset="0"/>
              </a:rPr>
              <a:t> By Using </a:t>
            </a:r>
            <a:r>
              <a:rPr lang="en-US" sz="2200" b="1" dirty="0">
                <a:latin typeface="Times New Roman" panose="02020603050405020304" pitchFamily="18" charset="0"/>
                <a:cs typeface="Times New Roman" panose="02020603050405020304" pitchFamily="18" charset="0"/>
              </a:rPr>
              <a:t>DELETE</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URL:http://localhost:8081/visitors/2/</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E063617-E78C-D366-02EF-56BC8F5AB511}"/>
              </a:ext>
            </a:extLst>
          </p:cNvPr>
          <p:cNvPicPr>
            <a:picLocks noGrp="1" noChangeAspect="1"/>
          </p:cNvPicPr>
          <p:nvPr>
            <p:ph idx="1"/>
          </p:nvPr>
        </p:nvPicPr>
        <p:blipFill>
          <a:blip r:embed="rId2"/>
          <a:stretch>
            <a:fillRect/>
          </a:stretch>
        </p:blipFill>
        <p:spPr>
          <a:xfrm>
            <a:off x="765110" y="1400175"/>
            <a:ext cx="10450286" cy="4962525"/>
          </a:xfrm>
        </p:spPr>
      </p:pic>
    </p:spTree>
    <p:extLst>
      <p:ext uri="{BB962C8B-B14F-4D97-AF65-F5344CB8AC3E}">
        <p14:creationId xmlns:p14="http://schemas.microsoft.com/office/powerpoint/2010/main" val="4132502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451C-A33B-0959-4D20-CE7A093040B5}"/>
              </a:ext>
            </a:extLst>
          </p:cNvPr>
          <p:cNvSpPr>
            <a:spLocks noGrp="1"/>
          </p:cNvSpPr>
          <p:nvPr>
            <p:ph type="title"/>
          </p:nvPr>
        </p:nvSpPr>
        <p:spPr>
          <a:xfrm>
            <a:off x="987489" y="252542"/>
            <a:ext cx="10515600" cy="689234"/>
          </a:xfrm>
        </p:spPr>
        <p:txBody>
          <a:bodyPr>
            <a:noAutofit/>
          </a:bodyPr>
          <a:lstStyle/>
          <a:p>
            <a:r>
              <a:rPr lang="en-US" sz="4000" b="1" dirty="0">
                <a:latin typeface="Times New Roman" panose="02020603050405020304" pitchFamily="18" charset="0"/>
                <a:cs typeface="Times New Roman" panose="02020603050405020304" pitchFamily="18" charset="0"/>
              </a:rPr>
              <a:t>Database Table Design</a:t>
            </a:r>
            <a:br>
              <a:rPr lang="en-US" sz="4000" b="1" dirty="0">
                <a:latin typeface="Times New Roman" panose="02020603050405020304" pitchFamily="18" charset="0"/>
                <a:cs typeface="Times New Roman" panose="02020603050405020304" pitchFamily="18" charset="0"/>
              </a:rPr>
            </a:br>
            <a:endParaRPr lang="en-IN" sz="4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47B863B-2503-98DB-1885-F2012ABE1E05}"/>
              </a:ext>
            </a:extLst>
          </p:cNvPr>
          <p:cNvPicPr>
            <a:picLocks noGrp="1" noChangeAspect="1"/>
          </p:cNvPicPr>
          <p:nvPr>
            <p:ph idx="1"/>
          </p:nvPr>
        </p:nvPicPr>
        <p:blipFill>
          <a:blip r:embed="rId2"/>
          <a:stretch>
            <a:fillRect/>
          </a:stretch>
        </p:blipFill>
        <p:spPr>
          <a:xfrm>
            <a:off x="838201" y="1054100"/>
            <a:ext cx="10097278" cy="5206741"/>
          </a:xfrm>
        </p:spPr>
      </p:pic>
    </p:spTree>
    <p:extLst>
      <p:ext uri="{BB962C8B-B14F-4D97-AF65-F5344CB8AC3E}">
        <p14:creationId xmlns:p14="http://schemas.microsoft.com/office/powerpoint/2010/main" val="2375325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7BC9-D0EC-9C5B-49DF-E5D926404CE0}"/>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Conclusion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7F47BA-36E0-8AD6-64AF-2283B0A1E943}"/>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India is one of the most beautiful location of South Asia is also among the popular countries of the world. The trip to the different parts of this country can reveal numerous mystic things regarding its culture, art, tradition and history. </a:t>
            </a:r>
          </a:p>
          <a:p>
            <a:pPr algn="just"/>
            <a:r>
              <a:rPr lang="en-US" dirty="0">
                <a:latin typeface="Times New Roman" panose="02020603050405020304" pitchFamily="18" charset="0"/>
                <a:cs typeface="Times New Roman" panose="02020603050405020304" pitchFamily="18" charset="0"/>
              </a:rPr>
              <a:t> Tourism Management System makes visitors easy to choose tourist place and accommodation through affordable packages, It has become easy for tourist  to find perfect place for them. It is concluded that the application works well and satisfy the need. </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702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B7E1C6-B2B8-4849-B515-81C7BFCC518A}"/>
              </a:ext>
            </a:extLst>
          </p:cNvPr>
          <p:cNvSpPr>
            <a:spLocks noGrp="1"/>
          </p:cNvSpPr>
          <p:nvPr>
            <p:ph idx="1"/>
          </p:nvPr>
        </p:nvSpPr>
        <p:spPr/>
        <p:txBody>
          <a:bodyPr/>
          <a:lstStyle/>
          <a:p>
            <a:pPr marL="0" indent="0">
              <a:buNone/>
            </a:pPr>
            <a:r>
              <a:rPr lang="en-US" dirty="0"/>
              <a:t>                                                </a:t>
            </a:r>
          </a:p>
          <a:p>
            <a:pPr marL="0" indent="0">
              <a:buNone/>
            </a:pPr>
            <a:r>
              <a:rPr lang="en-US" b="1" dirty="0">
                <a:latin typeface="Times New Roman" panose="02020603050405020304" pitchFamily="18" charset="0"/>
                <a:cs typeface="Times New Roman" panose="02020603050405020304" pitchFamily="18" charset="0"/>
              </a:rPr>
              <a:t>                                        THANK YOU</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4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D4FC-4243-BED6-E72A-949BECDD4DA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Objectives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190596-67BA-EDEF-CFA6-28A69137B783}"/>
              </a:ext>
            </a:extLst>
          </p:cNvPr>
          <p:cNvSpPr>
            <a:spLocks noGrp="1"/>
          </p:cNvSpPr>
          <p:nvPr>
            <p:ph idx="1"/>
          </p:nvPr>
        </p:nvSpPr>
        <p:spPr/>
        <p:txBody>
          <a:bodyPr/>
          <a:lstStyle/>
          <a:p>
            <a:r>
              <a:rPr lang="en-US" dirty="0"/>
              <a:t> </a:t>
            </a:r>
            <a:r>
              <a:rPr lang="en-US" dirty="0">
                <a:latin typeface="Times New Roman" panose="02020603050405020304" pitchFamily="18" charset="0"/>
                <a:cs typeface="Times New Roman" panose="02020603050405020304" pitchFamily="18" charset="0"/>
              </a:rPr>
              <a:t>It provides “better and efficient” service. </a:t>
            </a:r>
          </a:p>
          <a:p>
            <a:r>
              <a:rPr lang="en-US" dirty="0">
                <a:latin typeface="Times New Roman" panose="02020603050405020304" pitchFamily="18" charset="0"/>
                <a:cs typeface="Times New Roman" panose="02020603050405020304" pitchFamily="18" charset="0"/>
              </a:rPr>
              <a:t> Faster way to get information about the admin and visitors.</a:t>
            </a:r>
          </a:p>
          <a:p>
            <a:r>
              <a:rPr lang="en-US" dirty="0">
                <a:latin typeface="Times New Roman" panose="02020603050405020304" pitchFamily="18" charset="0"/>
                <a:cs typeface="Times New Roman" panose="02020603050405020304" pitchFamily="18" charset="0"/>
              </a:rPr>
              <a:t>  Provide facility for proper Accomodation and Package details.  </a:t>
            </a:r>
          </a:p>
          <a:p>
            <a:r>
              <a:rPr lang="en-US" dirty="0">
                <a:latin typeface="Times New Roman" panose="02020603050405020304" pitchFamily="18" charset="0"/>
                <a:cs typeface="Times New Roman" panose="02020603050405020304" pitchFamily="18" charset="0"/>
              </a:rPr>
              <a:t>All details will be available on a click.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7808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D265-9874-F48F-78CC-5D2D5A27D3A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System View</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C5D1BF-6A72-08E1-82CE-72021A946AD0}"/>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The Tourism management system will be automated the traditional system. </a:t>
            </a:r>
          </a:p>
          <a:p>
            <a:pPr algn="just">
              <a:buFont typeface="Arial" pitchFamily="34" charset="0"/>
              <a:buChar char="•"/>
            </a:pPr>
            <a:r>
              <a:rPr lang="en-US" dirty="0">
                <a:latin typeface="Times New Roman" panose="02020603050405020304" pitchFamily="18" charset="0"/>
                <a:cs typeface="Times New Roman" panose="02020603050405020304" pitchFamily="18" charset="0"/>
              </a:rPr>
              <a:t>It reduces the paper work, checking visitor details is easy task here.</a:t>
            </a:r>
          </a:p>
          <a:p>
            <a:pPr algn="just">
              <a:buFont typeface="Arial" pitchFamily="34" charset="0"/>
              <a:buChar char="•"/>
            </a:pPr>
            <a:r>
              <a:rPr lang="en-US" dirty="0">
                <a:latin typeface="Times New Roman" panose="02020603050405020304" pitchFamily="18" charset="0"/>
                <a:cs typeface="Times New Roman" panose="02020603050405020304" pitchFamily="18" charset="0"/>
              </a:rPr>
              <a:t>Adding, fetching, updating or deleting admin and customer field has become easy using certain methods. </a:t>
            </a:r>
          </a:p>
          <a:p>
            <a:pPr marL="0" indent="0">
              <a:buNone/>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527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90B3-2E98-246D-18F0-F5A3EEF1F03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Modules Description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BE9F00-81A0-FB1D-0979-97965464EB3F}"/>
              </a:ext>
            </a:extLst>
          </p:cNvPr>
          <p:cNvSpPr>
            <a:spLocks noGrp="1"/>
          </p:cNvSpPr>
          <p:nvPr>
            <p:ph idx="1"/>
          </p:nvPr>
        </p:nvSpPr>
        <p:spPr>
          <a:xfrm>
            <a:off x="838200" y="1872278"/>
            <a:ext cx="10515600" cy="4351338"/>
          </a:xfrm>
        </p:spPr>
        <p:txBody>
          <a:bodyPr>
            <a:normAutofit fontScale="92500" lnSpcReduction="10000"/>
          </a:bodyPr>
          <a:lstStyle/>
          <a:p>
            <a:pPr marL="0" indent="0">
              <a:buNone/>
            </a:pPr>
            <a:r>
              <a:rPr lang="en-US" b="1" dirty="0">
                <a:latin typeface="Times New Roman" panose="02020603050405020304" pitchFamily="18" charset="0"/>
                <a:cs typeface="Times New Roman" panose="02020603050405020304" pitchFamily="18" charset="0"/>
              </a:rPr>
              <a:t>1. Admin Module</a:t>
            </a:r>
          </a:p>
          <a:p>
            <a:r>
              <a:rPr lang="en-US" sz="2800" dirty="0">
                <a:latin typeface="Times New Roman" panose="02020603050405020304" pitchFamily="18" charset="0"/>
                <a:cs typeface="Times New Roman" panose="02020603050405020304" pitchFamily="18" charset="0"/>
              </a:rPr>
              <a:t>In this class we have implemented the visitor details and created</a:t>
            </a:r>
          </a:p>
          <a:p>
            <a:pPr marL="0" indent="0">
              <a:buNone/>
            </a:pPr>
            <a:r>
              <a:rPr lang="en-US" sz="2800" dirty="0">
                <a:latin typeface="Times New Roman" panose="02020603050405020304" pitchFamily="18" charset="0"/>
                <a:cs typeface="Times New Roman" panose="02020603050405020304" pitchFamily="18" charset="0"/>
              </a:rPr>
              <a:t>   the join column and combined the visitor class to view the visitor</a:t>
            </a:r>
          </a:p>
          <a:p>
            <a:pPr marL="0" indent="0">
              <a:buNone/>
            </a:pPr>
            <a:r>
              <a:rPr lang="en-US" sz="2800" dirty="0">
                <a:latin typeface="Times New Roman" panose="02020603050405020304" pitchFamily="18" charset="0"/>
                <a:cs typeface="Times New Roman" panose="02020603050405020304" pitchFamily="18" charset="0"/>
              </a:rPr>
              <a:t>   details.</a:t>
            </a:r>
          </a:p>
          <a:p>
            <a:r>
              <a:rPr lang="en-US" sz="2800" dirty="0">
                <a:latin typeface="Times New Roman" panose="02020603050405020304" pitchFamily="18" charset="0"/>
                <a:cs typeface="Times New Roman" panose="02020603050405020304" pitchFamily="18" charset="0"/>
              </a:rPr>
              <a:t>In Admin class declared variables are admin name, email id,password, package, room type, destination and accommodation.</a:t>
            </a:r>
          </a:p>
          <a:p>
            <a:r>
              <a:rPr lang="en-US" sz="2800" dirty="0">
                <a:latin typeface="Times New Roman" panose="02020603050405020304" pitchFamily="18" charset="0"/>
                <a:cs typeface="Times New Roman" panose="02020603050405020304" pitchFamily="18" charset="0"/>
              </a:rPr>
              <a:t> Details of the visitor and tourism package information will be  stored</a:t>
            </a:r>
          </a:p>
          <a:p>
            <a:pPr marL="0" indent="0">
              <a:buNone/>
            </a:pPr>
            <a:r>
              <a:rPr lang="en-US" sz="2800" dirty="0">
                <a:latin typeface="Times New Roman" panose="02020603050405020304" pitchFamily="18" charset="0"/>
                <a:cs typeface="Times New Roman" panose="02020603050405020304" pitchFamily="18" charset="0"/>
              </a:rPr>
              <a:t>   on the database and will be viewed using Postman to get the details of</a:t>
            </a:r>
          </a:p>
          <a:p>
            <a:pPr marL="0" indent="0">
              <a:buNone/>
            </a:pPr>
            <a:r>
              <a:rPr lang="en-US" sz="2800" dirty="0">
                <a:latin typeface="Times New Roman" panose="02020603050405020304" pitchFamily="18" charset="0"/>
                <a:cs typeface="Times New Roman" panose="02020603050405020304" pitchFamily="18" charset="0"/>
              </a:rPr>
              <a:t>   visitor module.</a:t>
            </a:r>
          </a:p>
          <a:p>
            <a:r>
              <a:rPr lang="en-US" sz="2800" dirty="0">
                <a:latin typeface="Times New Roman" panose="02020603050405020304" pitchFamily="18" charset="0"/>
                <a:cs typeface="Times New Roman" panose="02020603050405020304" pitchFamily="18" charset="0"/>
              </a:rPr>
              <a:t>Using GET method we can view all details of Visitors</a:t>
            </a:r>
            <a:r>
              <a:rPr lang="en-US" sz="2800" dirty="0"/>
              <a: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2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25D724-6F14-EA9F-4976-2DF485E40AA4}"/>
              </a:ext>
            </a:extLst>
          </p:cNvPr>
          <p:cNvSpPr>
            <a:spLocks noGrp="1"/>
          </p:cNvSpPr>
          <p:nvPr>
            <p:ph idx="1"/>
          </p:nvPr>
        </p:nvSpPr>
        <p:spPr>
          <a:xfrm>
            <a:off x="763555" y="864572"/>
            <a:ext cx="10515600" cy="4351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2. Visitor Module</a:t>
            </a:r>
          </a:p>
          <a:p>
            <a:r>
              <a:rPr lang="en-US" dirty="0">
                <a:latin typeface="Times New Roman" panose="02020603050405020304" pitchFamily="18" charset="0"/>
                <a:cs typeface="Times New Roman" panose="02020603050405020304" pitchFamily="18" charset="0"/>
              </a:rPr>
              <a:t>In this module we have implemented the details of visitor.</a:t>
            </a:r>
          </a:p>
          <a:p>
            <a:pPr algn="just"/>
            <a:r>
              <a:rPr lang="en-US" dirty="0">
                <a:latin typeface="Times New Roman" panose="02020603050405020304" pitchFamily="18" charset="0"/>
                <a:cs typeface="Times New Roman" panose="02020603050405020304" pitchFamily="18" charset="0"/>
              </a:rPr>
              <a:t>In the visitor class the declared variables are visitor id, name, email                 id, mobile number and address.</a:t>
            </a:r>
          </a:p>
          <a:p>
            <a:pPr algn="just"/>
            <a:r>
              <a:rPr lang="en-US" dirty="0">
                <a:latin typeface="Times New Roman" panose="02020603050405020304" pitchFamily="18" charset="0"/>
                <a:cs typeface="Times New Roman" panose="02020603050405020304" pitchFamily="18" charset="0"/>
              </a:rPr>
              <a:t>Details of the visitor will be stored in the database and will be viewed using the HTTP client Postman.</a:t>
            </a:r>
          </a:p>
          <a:p>
            <a:pPr algn="just"/>
            <a:r>
              <a:rPr lang="en-US" dirty="0">
                <a:latin typeface="Times New Roman" panose="02020603050405020304" pitchFamily="18" charset="0"/>
                <a:cs typeface="Times New Roman" panose="02020603050405020304" pitchFamily="18" charset="0"/>
              </a:rPr>
              <a:t>Using GET method we can view all the details of visitor.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7532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359C-B2CB-B7F9-9B9E-084F0A7A8DBA}"/>
              </a:ext>
            </a:extLst>
          </p:cNvPr>
          <p:cNvSpPr>
            <a:spLocks noGrp="1"/>
          </p:cNvSpPr>
          <p:nvPr>
            <p:ph type="title"/>
          </p:nvPr>
        </p:nvSpPr>
        <p:spPr>
          <a:xfrm>
            <a:off x="838200" y="225166"/>
            <a:ext cx="10515600" cy="1325563"/>
          </a:xfrm>
        </p:spPr>
        <p:txBody>
          <a:bodyPr/>
          <a:lstStyle/>
          <a:p>
            <a:r>
              <a:rPr lang="en-IN" sz="4000" b="1" dirty="0">
                <a:latin typeface="Times New Roman" panose="02020603050405020304" pitchFamily="18" charset="0"/>
                <a:cs typeface="Times New Roman" panose="02020603050405020304" pitchFamily="18" charset="0"/>
              </a:rPr>
              <a:t>Requirement</a:t>
            </a: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856A29A-F6A6-98FD-364C-812F9624BC45}"/>
              </a:ext>
            </a:extLst>
          </p:cNvPr>
          <p:cNvSpPr>
            <a:spLocks noGrp="1"/>
          </p:cNvSpPr>
          <p:nvPr>
            <p:ph idx="1"/>
          </p:nvPr>
        </p:nvSpPr>
        <p:spPr>
          <a:xfrm>
            <a:off x="838200" y="1690688"/>
            <a:ext cx="10515600" cy="4351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Software Requirement</a:t>
            </a:r>
          </a:p>
          <a:p>
            <a:r>
              <a:rPr lang="en-US" dirty="0">
                <a:latin typeface="Times New Roman" panose="02020603050405020304" pitchFamily="18" charset="0"/>
                <a:cs typeface="Times New Roman" panose="02020603050405020304" pitchFamily="18" charset="0"/>
              </a:rPr>
              <a:t>Operation System: Window 11.</a:t>
            </a:r>
          </a:p>
          <a:p>
            <a:r>
              <a:rPr lang="en-IN" dirty="0">
                <a:latin typeface="Times New Roman" panose="02020603050405020304" pitchFamily="18" charset="0"/>
                <a:cs typeface="Times New Roman" panose="02020603050405020304" pitchFamily="18" charset="0"/>
              </a:rPr>
              <a:t>Database: MySQL .</a:t>
            </a:r>
          </a:p>
          <a:p>
            <a:r>
              <a:rPr lang="en-IN" dirty="0">
                <a:latin typeface="Times New Roman" panose="02020603050405020304" pitchFamily="18" charset="0"/>
                <a:cs typeface="Times New Roman" panose="02020603050405020304" pitchFamily="18" charset="0"/>
              </a:rPr>
              <a:t>API- Spring Data JPA, spring web, spring security. </a:t>
            </a:r>
          </a:p>
          <a:p>
            <a:r>
              <a:rPr lang="en-IN" dirty="0">
                <a:latin typeface="Times New Roman" panose="02020603050405020304" pitchFamily="18" charset="0"/>
                <a:cs typeface="Times New Roman" panose="02020603050405020304" pitchFamily="18" charset="0"/>
              </a:rPr>
              <a:t>Tools: Postman, IDE-Spring Tool Suit4 .</a:t>
            </a:r>
          </a:p>
          <a:p>
            <a:r>
              <a:rPr lang="en-IN" dirty="0">
                <a:latin typeface="Times New Roman" panose="02020603050405020304" pitchFamily="18" charset="0"/>
                <a:cs typeface="Times New Roman" panose="02020603050405020304" pitchFamily="18" charset="0"/>
              </a:rPr>
              <a:t>Coding language: Java 8.</a:t>
            </a:r>
          </a:p>
        </p:txBody>
      </p:sp>
    </p:spTree>
    <p:extLst>
      <p:ext uri="{BB962C8B-B14F-4D97-AF65-F5344CB8AC3E}">
        <p14:creationId xmlns:p14="http://schemas.microsoft.com/office/powerpoint/2010/main" val="3718026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C36B4E-45B3-98D5-8D50-64BD848B1584}"/>
              </a:ext>
            </a:extLst>
          </p:cNvPr>
          <p:cNvSpPr>
            <a:spLocks noGrp="1"/>
          </p:cNvSpPr>
          <p:nvPr>
            <p:ph idx="1"/>
          </p:nvPr>
        </p:nvSpPr>
        <p:spPr>
          <a:xfrm>
            <a:off x="838200" y="883233"/>
            <a:ext cx="10515600" cy="4351338"/>
          </a:xfrm>
        </p:spPr>
        <p:txBody>
          <a:bodyPr>
            <a:normAutofit/>
          </a:bodyPr>
          <a:lstStyle/>
          <a:p>
            <a:pPr marL="0" indent="0">
              <a:buNone/>
            </a:pPr>
            <a:r>
              <a:rPr lang="en-IN" b="1" dirty="0">
                <a:latin typeface="Times New Roman" panose="02020603050405020304" pitchFamily="18" charset="0"/>
                <a:cs typeface="Times New Roman" panose="02020603050405020304" pitchFamily="18" charset="0"/>
              </a:rPr>
              <a:t>Hardware Requirement</a:t>
            </a:r>
          </a:p>
          <a:p>
            <a:pPr marL="0" indent="0">
              <a:buNone/>
            </a:pPr>
            <a:endParaRPr lang="en-IN" b="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RAM: 8GB </a:t>
            </a:r>
          </a:p>
          <a:p>
            <a:r>
              <a:rPr lang="en-IN" dirty="0">
                <a:latin typeface="Times New Roman" panose="02020603050405020304" pitchFamily="18" charset="0"/>
                <a:cs typeface="Times New Roman" panose="02020603050405020304" pitchFamily="18" charset="0"/>
              </a:rPr>
              <a:t>Processor: intel corei3 </a:t>
            </a:r>
          </a:p>
          <a:p>
            <a:r>
              <a:rPr lang="en-IN" dirty="0">
                <a:latin typeface="Times New Roman" panose="02020603050405020304" pitchFamily="18" charset="0"/>
                <a:cs typeface="Times New Roman" panose="02020603050405020304" pitchFamily="18" charset="0"/>
              </a:rPr>
              <a:t>Memory: 700MB </a:t>
            </a:r>
          </a:p>
          <a:p>
            <a:r>
              <a:rPr lang="en-IN" dirty="0">
                <a:latin typeface="Times New Roman" panose="02020603050405020304" pitchFamily="18" charset="0"/>
                <a:cs typeface="Times New Roman" panose="02020603050405020304" pitchFamily="18" charset="0"/>
              </a:rPr>
              <a:t>Disk Space: 1TB </a:t>
            </a:r>
            <a:endParaRPr lang="en-IN"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569161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TotalTime>
  <Words>1427</Words>
  <Application>Microsoft Office PowerPoint</Application>
  <PresentationFormat>Widescreen</PresentationFormat>
  <Paragraphs>131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Wingdings</vt:lpstr>
      <vt:lpstr>Office Theme</vt:lpstr>
      <vt:lpstr>         TOURISM MANAGEMENT                          SYSTEM</vt:lpstr>
      <vt:lpstr>Content</vt:lpstr>
      <vt:lpstr>Introduction</vt:lpstr>
      <vt:lpstr>Objectives</vt:lpstr>
      <vt:lpstr>System View</vt:lpstr>
      <vt:lpstr>Modules Description</vt:lpstr>
      <vt:lpstr>PowerPoint Presentation</vt:lpstr>
      <vt:lpstr>Requirement </vt:lpstr>
      <vt:lpstr>PowerPoint Presentation</vt:lpstr>
      <vt:lpstr>Curd Operation</vt:lpstr>
      <vt:lpstr>Annotation </vt:lpstr>
      <vt:lpstr> 8.@Repository : It is used to access the database directly.   </vt:lpstr>
      <vt:lpstr>  13.@PutMapping: It maps the HTTP PUT requests on the specific handler method.   14.@GeneratedValue : Marking a field with the annotation specifies that a value will be automatically generated for the field.  15.@SequenceGenerator : The  defines a primary key generator that may be referenced by name when a generator element is specified for the GeneratedValue annotation.  16. @JoinColumn : Used to combine the foreign key column on this table.  17.@OneToMany :  A one-to-many relationship between two entities is defined by using the @OneToMany annotation in Spring Data JPA.  </vt:lpstr>
      <vt:lpstr>PowerPoint Presentation</vt:lpstr>
      <vt:lpstr>Structure of Project</vt:lpstr>
      <vt:lpstr>Database Connection</vt:lpstr>
      <vt:lpstr>Screenshot  Inserting the Admin and Visitor By Using POST Method URL:http://localhost:8081/admins/</vt:lpstr>
      <vt:lpstr> Display the all record of Admin By Using GET Method URL:http://localhost:8081/admins/ </vt:lpstr>
      <vt:lpstr>Display the all record of  Visitor By Using GET Method URL:http://localhost:8081/visitors/</vt:lpstr>
      <vt:lpstr>Display the record of Admin based on Id By Using GET Method URL:http://localhost:8081/admins/1001/</vt:lpstr>
      <vt:lpstr>Display the record of Visitor based on Id By Using GET Method URL:http://localhost:8081/visitors/1/</vt:lpstr>
      <vt:lpstr>Display the record of Admin based on Name By Using GET Method URL:http://localhost:8081/admins/name/Pavithra/</vt:lpstr>
      <vt:lpstr>Display the record of Admin based on AccomodationType By Using GET Method URL:http://localhost:8081/admins/accomodationtype/Star Hotel/</vt:lpstr>
      <vt:lpstr>Display the record of Admin based on RoomType By Using GET Method URL:http://localhost:8081/admins/room type/Ac-Type/</vt:lpstr>
      <vt:lpstr>Display the record of Visitor based on Name By Using GET Method URL:http://localhost:8081/visitors/name/Akshaya/</vt:lpstr>
      <vt:lpstr>Display the record of Visitor based on EmailId By Using GET Method URL:http://localhost:8081/visitors/emailid/swetha@gmail.com/</vt:lpstr>
      <vt:lpstr>Display the record of Visitor based on Address By Using GET Method URL:http://localhost:8081/visitors/address/Chennai/</vt:lpstr>
      <vt:lpstr>Display the record of Visitor based on Destination By Using GET Method URL:http://localhost:8081/visitors/destination/Kerala/</vt:lpstr>
      <vt:lpstr>If Admin wants to change the Password By Using PUT Method URL:http://localhost:8081/admins/1001/</vt:lpstr>
      <vt:lpstr>If Visitor wants to change the Address and Destination By Using PUT Method URL:http://localhost:8081/visitors/2/</vt:lpstr>
      <vt:lpstr>Deleting the Visitor Record Based on Id By Using DELETE Method URL:http://localhost:8081/visitors/2/</vt:lpstr>
      <vt:lpstr>Database Table Design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MANAGEMENT SYSTEM</dc:title>
  <dc:creator>Pavithra G</dc:creator>
  <cp:lastModifiedBy>Pavithra G</cp:lastModifiedBy>
  <cp:revision>24</cp:revision>
  <dcterms:created xsi:type="dcterms:W3CDTF">2022-05-31T08:04:39Z</dcterms:created>
  <dcterms:modified xsi:type="dcterms:W3CDTF">2022-06-08T08:39:41Z</dcterms:modified>
</cp:coreProperties>
</file>